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7"/>
  </p:notesMasterIdLst>
  <p:sldIdLst>
    <p:sldId id="256" r:id="rId2"/>
    <p:sldId id="281" r:id="rId3"/>
    <p:sldId id="265" r:id="rId4"/>
    <p:sldId id="275" r:id="rId5"/>
    <p:sldId id="276" r:id="rId6"/>
    <p:sldId id="277" r:id="rId7"/>
    <p:sldId id="261" r:id="rId8"/>
    <p:sldId id="267" r:id="rId9"/>
    <p:sldId id="264" r:id="rId10"/>
    <p:sldId id="285" r:id="rId11"/>
    <p:sldId id="278" r:id="rId12"/>
    <p:sldId id="274" r:id="rId13"/>
    <p:sldId id="271" r:id="rId14"/>
    <p:sldId id="258" r:id="rId15"/>
    <p:sldId id="282" r:id="rId16"/>
    <p:sldId id="269" r:id="rId17"/>
    <p:sldId id="268" r:id="rId18"/>
    <p:sldId id="259" r:id="rId19"/>
    <p:sldId id="272" r:id="rId20"/>
    <p:sldId id="273" r:id="rId21"/>
    <p:sldId id="287" r:id="rId22"/>
    <p:sldId id="283" r:id="rId23"/>
    <p:sldId id="286" r:id="rId24"/>
    <p:sldId id="266" r:id="rId25"/>
    <p:sldId id="28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10A42D-8F8B-45F8-93DC-D16B0307AC45}" type="doc">
      <dgm:prSet loTypeId="urn:microsoft.com/office/officeart/2005/8/layout/cycle4#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DB04E29-66BD-4643-9F2A-E2F3257B530D}">
      <dgm:prSet phldrT="[Text]"/>
      <dgm:spPr/>
      <dgm:t>
        <a:bodyPr/>
        <a:lstStyle/>
        <a:p>
          <a:r>
            <a:rPr lang="en-US" dirty="0" smtClean="0"/>
            <a:t>performing</a:t>
          </a:r>
          <a:endParaRPr lang="en-US" dirty="0"/>
        </a:p>
      </dgm:t>
    </dgm:pt>
    <dgm:pt modelId="{2BF7EF07-62EC-4E2F-872C-C546F5AA93B8}" type="parTrans" cxnId="{383BDFD6-498E-44C7-9572-F52ED3612B87}">
      <dgm:prSet/>
      <dgm:spPr/>
      <dgm:t>
        <a:bodyPr/>
        <a:lstStyle/>
        <a:p>
          <a:endParaRPr lang="en-US"/>
        </a:p>
      </dgm:t>
    </dgm:pt>
    <dgm:pt modelId="{F3E84759-B72F-484A-A4DD-B9B5F54ED766}" type="sibTrans" cxnId="{383BDFD6-498E-44C7-9572-F52ED3612B87}">
      <dgm:prSet/>
      <dgm:spPr/>
      <dgm:t>
        <a:bodyPr/>
        <a:lstStyle/>
        <a:p>
          <a:endParaRPr lang="en-US"/>
        </a:p>
      </dgm:t>
    </dgm:pt>
    <dgm:pt modelId="{8F52C7F9-B70D-4BC7-A436-B86250921917}">
      <dgm:prSet phldrT="[Text]"/>
      <dgm:spPr/>
      <dgm:t>
        <a:bodyPr/>
        <a:lstStyle/>
        <a:p>
          <a:r>
            <a:rPr lang="en-US" dirty="0" smtClean="0"/>
            <a:t>forming</a:t>
          </a:r>
          <a:endParaRPr lang="en-US" dirty="0"/>
        </a:p>
      </dgm:t>
    </dgm:pt>
    <dgm:pt modelId="{92697644-29D8-4804-B935-5D176A60D4B9}" type="parTrans" cxnId="{07B46E83-8DAF-4D28-8B23-3AE3CA08D915}">
      <dgm:prSet/>
      <dgm:spPr/>
      <dgm:t>
        <a:bodyPr/>
        <a:lstStyle/>
        <a:p>
          <a:endParaRPr lang="en-US"/>
        </a:p>
      </dgm:t>
    </dgm:pt>
    <dgm:pt modelId="{FA22D7AE-6CBC-45A0-961C-8292DB4A931A}" type="sibTrans" cxnId="{07B46E83-8DAF-4D28-8B23-3AE3CA08D915}">
      <dgm:prSet/>
      <dgm:spPr/>
      <dgm:t>
        <a:bodyPr/>
        <a:lstStyle/>
        <a:p>
          <a:endParaRPr lang="en-US"/>
        </a:p>
      </dgm:t>
    </dgm:pt>
    <dgm:pt modelId="{EF80F92C-36FD-4F4C-AE8B-9B9FBBE6D836}">
      <dgm:prSet phldrT="[Text]"/>
      <dgm:spPr/>
      <dgm:t>
        <a:bodyPr/>
        <a:lstStyle/>
        <a:p>
          <a:r>
            <a:rPr lang="en-US" dirty="0" smtClean="0"/>
            <a:t>storming</a:t>
          </a:r>
          <a:endParaRPr lang="en-US" dirty="0"/>
        </a:p>
      </dgm:t>
    </dgm:pt>
    <dgm:pt modelId="{115FED1A-28B2-4B6B-A7E0-689CA758B857}" type="parTrans" cxnId="{845153F0-F41B-4898-8B78-65A59E7A29C6}">
      <dgm:prSet/>
      <dgm:spPr/>
      <dgm:t>
        <a:bodyPr/>
        <a:lstStyle/>
        <a:p>
          <a:endParaRPr lang="en-US"/>
        </a:p>
      </dgm:t>
    </dgm:pt>
    <dgm:pt modelId="{150F14EA-7FE9-4BC9-BEA2-9BDDF39DF76F}" type="sibTrans" cxnId="{845153F0-F41B-4898-8B78-65A59E7A29C6}">
      <dgm:prSet/>
      <dgm:spPr/>
      <dgm:t>
        <a:bodyPr/>
        <a:lstStyle/>
        <a:p>
          <a:endParaRPr lang="en-US"/>
        </a:p>
      </dgm:t>
    </dgm:pt>
    <dgm:pt modelId="{F20F76F5-5A6E-4515-BF57-1A19F610B010}">
      <dgm:prSet phldrT="[Text]"/>
      <dgm:spPr/>
      <dgm:t>
        <a:bodyPr/>
        <a:lstStyle/>
        <a:p>
          <a:r>
            <a:rPr lang="en-US" dirty="0" smtClean="0"/>
            <a:t>norming</a:t>
          </a:r>
          <a:endParaRPr lang="en-US" dirty="0"/>
        </a:p>
      </dgm:t>
    </dgm:pt>
    <dgm:pt modelId="{7436CA80-7576-4914-9A21-4377FEDAD0E5}" type="parTrans" cxnId="{8AA14D06-E73F-4C3D-80AA-BC65C0ADF1B4}">
      <dgm:prSet/>
      <dgm:spPr/>
      <dgm:t>
        <a:bodyPr/>
        <a:lstStyle/>
        <a:p>
          <a:endParaRPr lang="en-US"/>
        </a:p>
      </dgm:t>
    </dgm:pt>
    <dgm:pt modelId="{C928EAF1-51CB-458D-892C-040E23E6D5DD}" type="sibTrans" cxnId="{8AA14D06-E73F-4C3D-80AA-BC65C0ADF1B4}">
      <dgm:prSet/>
      <dgm:spPr/>
      <dgm:t>
        <a:bodyPr/>
        <a:lstStyle/>
        <a:p>
          <a:endParaRPr lang="en-US"/>
        </a:p>
      </dgm:t>
    </dgm:pt>
    <dgm:pt modelId="{8031653E-3F58-41BE-8C0F-E5512A47273B}" type="pres">
      <dgm:prSet presAssocID="{1D10A42D-8F8B-45F8-93DC-D16B0307AC45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046A5F2-FAB0-4302-9233-7797F9539661}" type="pres">
      <dgm:prSet presAssocID="{1D10A42D-8F8B-45F8-93DC-D16B0307AC45}" presName="children" presStyleCnt="0"/>
      <dgm:spPr/>
    </dgm:pt>
    <dgm:pt modelId="{2C1AA837-DC13-4F88-9B64-D0C788ED3094}" type="pres">
      <dgm:prSet presAssocID="{1D10A42D-8F8B-45F8-93DC-D16B0307AC45}" presName="childPlaceholder" presStyleCnt="0"/>
      <dgm:spPr/>
    </dgm:pt>
    <dgm:pt modelId="{AB1041D7-2FF4-45E0-B538-D4C8C971C84A}" type="pres">
      <dgm:prSet presAssocID="{1D10A42D-8F8B-45F8-93DC-D16B0307AC45}" presName="circle" presStyleCnt="0"/>
      <dgm:spPr/>
    </dgm:pt>
    <dgm:pt modelId="{C0A9AD92-E897-4479-8238-3F57D7F64B7C}" type="pres">
      <dgm:prSet presAssocID="{1D10A42D-8F8B-45F8-93DC-D16B0307AC45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FA7F74-3D9C-4B7E-912A-7B7E3EC9B3A6}" type="pres">
      <dgm:prSet presAssocID="{1D10A42D-8F8B-45F8-93DC-D16B0307AC45}" presName="quadrant2" presStyleLbl="node1" presStyleIdx="1" presStyleCnt="4" custLinFactNeighborX="-880" custLinFactNeighborY="-62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C534F4-B461-4548-B4AE-1FC0F03044FF}" type="pres">
      <dgm:prSet presAssocID="{1D10A42D-8F8B-45F8-93DC-D16B0307AC45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6580BD-0E46-4DF3-A50E-CCFFC5174B01}" type="pres">
      <dgm:prSet presAssocID="{1D10A42D-8F8B-45F8-93DC-D16B0307AC45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FC315F-D1F8-4A26-B9B0-A754BB7A3296}" type="pres">
      <dgm:prSet presAssocID="{1D10A42D-8F8B-45F8-93DC-D16B0307AC45}" presName="quadrantPlaceholder" presStyleCnt="0"/>
      <dgm:spPr/>
    </dgm:pt>
    <dgm:pt modelId="{A84631D0-C9CF-4267-AF92-828FCF58D1A3}" type="pres">
      <dgm:prSet presAssocID="{1D10A42D-8F8B-45F8-93DC-D16B0307AC45}" presName="center1" presStyleLbl="fgShp" presStyleIdx="0" presStyleCnt="2"/>
      <dgm:spPr/>
    </dgm:pt>
    <dgm:pt modelId="{D384B3A7-308F-418D-AC83-BF1B5D7A18F6}" type="pres">
      <dgm:prSet presAssocID="{1D10A42D-8F8B-45F8-93DC-D16B0307AC45}" presName="center2" presStyleLbl="fgShp" presStyleIdx="1" presStyleCnt="2"/>
      <dgm:spPr/>
    </dgm:pt>
  </dgm:ptLst>
  <dgm:cxnLst>
    <dgm:cxn modelId="{87E27F0C-3A55-4050-8C03-B44B9F5BCC0B}" type="presOf" srcId="{EF80F92C-36FD-4F4C-AE8B-9B9FBBE6D836}" destId="{35C534F4-B461-4548-B4AE-1FC0F03044FF}" srcOrd="0" destOrd="0" presId="urn:microsoft.com/office/officeart/2005/8/layout/cycle4#1"/>
    <dgm:cxn modelId="{789FBB52-0D34-410F-B3D7-E68590A69CC3}" type="presOf" srcId="{F20F76F5-5A6E-4515-BF57-1A19F610B010}" destId="{C86580BD-0E46-4DF3-A50E-CCFFC5174B01}" srcOrd="0" destOrd="0" presId="urn:microsoft.com/office/officeart/2005/8/layout/cycle4#1"/>
    <dgm:cxn modelId="{FDBCA995-1FDD-4453-9A1E-C0BA77CFF601}" type="presOf" srcId="{1D10A42D-8F8B-45F8-93DC-D16B0307AC45}" destId="{8031653E-3F58-41BE-8C0F-E5512A47273B}" srcOrd="0" destOrd="0" presId="urn:microsoft.com/office/officeart/2005/8/layout/cycle4#1"/>
    <dgm:cxn modelId="{383BDFD6-498E-44C7-9572-F52ED3612B87}" srcId="{1D10A42D-8F8B-45F8-93DC-D16B0307AC45}" destId="{FDB04E29-66BD-4643-9F2A-E2F3257B530D}" srcOrd="0" destOrd="0" parTransId="{2BF7EF07-62EC-4E2F-872C-C546F5AA93B8}" sibTransId="{F3E84759-B72F-484A-A4DD-B9B5F54ED766}"/>
    <dgm:cxn modelId="{6B1F01AA-57C1-42B4-ADF1-7E928E51EA99}" type="presOf" srcId="{FDB04E29-66BD-4643-9F2A-E2F3257B530D}" destId="{C0A9AD92-E897-4479-8238-3F57D7F64B7C}" srcOrd="0" destOrd="0" presId="urn:microsoft.com/office/officeart/2005/8/layout/cycle4#1"/>
    <dgm:cxn modelId="{8AA14D06-E73F-4C3D-80AA-BC65C0ADF1B4}" srcId="{1D10A42D-8F8B-45F8-93DC-D16B0307AC45}" destId="{F20F76F5-5A6E-4515-BF57-1A19F610B010}" srcOrd="3" destOrd="0" parTransId="{7436CA80-7576-4914-9A21-4377FEDAD0E5}" sibTransId="{C928EAF1-51CB-458D-892C-040E23E6D5DD}"/>
    <dgm:cxn modelId="{58A4CA9D-BD29-4C3B-B62E-D6A011C0E7A7}" type="presOf" srcId="{8F52C7F9-B70D-4BC7-A436-B86250921917}" destId="{F2FA7F74-3D9C-4B7E-912A-7B7E3EC9B3A6}" srcOrd="0" destOrd="0" presId="urn:microsoft.com/office/officeart/2005/8/layout/cycle4#1"/>
    <dgm:cxn modelId="{07B46E83-8DAF-4D28-8B23-3AE3CA08D915}" srcId="{1D10A42D-8F8B-45F8-93DC-D16B0307AC45}" destId="{8F52C7F9-B70D-4BC7-A436-B86250921917}" srcOrd="1" destOrd="0" parTransId="{92697644-29D8-4804-B935-5D176A60D4B9}" sibTransId="{FA22D7AE-6CBC-45A0-961C-8292DB4A931A}"/>
    <dgm:cxn modelId="{845153F0-F41B-4898-8B78-65A59E7A29C6}" srcId="{1D10A42D-8F8B-45F8-93DC-D16B0307AC45}" destId="{EF80F92C-36FD-4F4C-AE8B-9B9FBBE6D836}" srcOrd="2" destOrd="0" parTransId="{115FED1A-28B2-4B6B-A7E0-689CA758B857}" sibTransId="{150F14EA-7FE9-4BC9-BEA2-9BDDF39DF76F}"/>
    <dgm:cxn modelId="{685516DE-C873-4966-97FA-3F00C9E8FCE1}" type="presParOf" srcId="{8031653E-3F58-41BE-8C0F-E5512A47273B}" destId="{B046A5F2-FAB0-4302-9233-7797F9539661}" srcOrd="0" destOrd="0" presId="urn:microsoft.com/office/officeart/2005/8/layout/cycle4#1"/>
    <dgm:cxn modelId="{21F5184F-5455-4000-8AFC-840DDA244630}" type="presParOf" srcId="{B046A5F2-FAB0-4302-9233-7797F9539661}" destId="{2C1AA837-DC13-4F88-9B64-D0C788ED3094}" srcOrd="0" destOrd="0" presId="urn:microsoft.com/office/officeart/2005/8/layout/cycle4#1"/>
    <dgm:cxn modelId="{9705ACAA-1BDD-49C7-BCB8-A96001AD4436}" type="presParOf" srcId="{8031653E-3F58-41BE-8C0F-E5512A47273B}" destId="{AB1041D7-2FF4-45E0-B538-D4C8C971C84A}" srcOrd="1" destOrd="0" presId="urn:microsoft.com/office/officeart/2005/8/layout/cycle4#1"/>
    <dgm:cxn modelId="{ADB0DF30-D091-48C6-804A-B1511B6072FD}" type="presParOf" srcId="{AB1041D7-2FF4-45E0-B538-D4C8C971C84A}" destId="{C0A9AD92-E897-4479-8238-3F57D7F64B7C}" srcOrd="0" destOrd="0" presId="urn:microsoft.com/office/officeart/2005/8/layout/cycle4#1"/>
    <dgm:cxn modelId="{190526CC-FEA9-4D44-A81D-BE854BD883EF}" type="presParOf" srcId="{AB1041D7-2FF4-45E0-B538-D4C8C971C84A}" destId="{F2FA7F74-3D9C-4B7E-912A-7B7E3EC9B3A6}" srcOrd="1" destOrd="0" presId="urn:microsoft.com/office/officeart/2005/8/layout/cycle4#1"/>
    <dgm:cxn modelId="{1AFFB47E-D30B-4D40-B263-91840AAF8103}" type="presParOf" srcId="{AB1041D7-2FF4-45E0-B538-D4C8C971C84A}" destId="{35C534F4-B461-4548-B4AE-1FC0F03044FF}" srcOrd="2" destOrd="0" presId="urn:microsoft.com/office/officeart/2005/8/layout/cycle4#1"/>
    <dgm:cxn modelId="{B75ED93C-1176-4F31-BAFA-390B36CC5309}" type="presParOf" srcId="{AB1041D7-2FF4-45E0-B538-D4C8C971C84A}" destId="{C86580BD-0E46-4DF3-A50E-CCFFC5174B01}" srcOrd="3" destOrd="0" presId="urn:microsoft.com/office/officeart/2005/8/layout/cycle4#1"/>
    <dgm:cxn modelId="{7D8739FB-4A14-4AC9-965C-442CABC525F3}" type="presParOf" srcId="{AB1041D7-2FF4-45E0-B538-D4C8C971C84A}" destId="{E7FC315F-D1F8-4A26-B9B0-A754BB7A3296}" srcOrd="4" destOrd="0" presId="urn:microsoft.com/office/officeart/2005/8/layout/cycle4#1"/>
    <dgm:cxn modelId="{B3B79B51-8CB4-451F-9A3C-894DF7C828B3}" type="presParOf" srcId="{8031653E-3F58-41BE-8C0F-E5512A47273B}" destId="{A84631D0-C9CF-4267-AF92-828FCF58D1A3}" srcOrd="2" destOrd="0" presId="urn:microsoft.com/office/officeart/2005/8/layout/cycle4#1"/>
    <dgm:cxn modelId="{5F4310EB-970F-4587-9123-41ACBAEB1332}" type="presParOf" srcId="{8031653E-3F58-41BE-8C0F-E5512A47273B}" destId="{D384B3A7-308F-418D-AC83-BF1B5D7A18F6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CA6DE-1705-4B05-9225-36177B5D79A1}" type="datetimeFigureOut">
              <a:rPr lang="en-US" smtClean="0"/>
              <a:pPr/>
              <a:t>6/21/2011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82374-E7F0-4E48-A2AB-777F216ABD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6312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82374-E7F0-4E48-A2AB-777F216ABDA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121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87C18E53-906A-4142-AA59-22A8C743E770}" type="datetime1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6/21/2011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187D8596-A53E-4F84-9485-7B12F102AE4E}" type="slidenum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2CA94C76-B759-4A5E-87D7-D75F1AD43F98}" type="datetime1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6/21/2011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187D8596-A53E-4F84-9485-7B12F102AE4E}" type="slidenum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4D0DE041-B020-4FEF-8EDA-180B61970CCB}" type="datetime1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6/21/2011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87D8596-A53E-4F84-9485-7B12F102AE4E}" type="slidenum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23ADE9FA-5E0B-499C-8693-6D32084764AA}" type="datetime1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6/21/2011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187D8596-A53E-4F84-9485-7B12F102AE4E}" type="slidenum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48F3E696-F8AA-4E86-837C-EDC805F7903A}" type="datetime1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6/21/2011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187D8596-A53E-4F84-9485-7B12F102AE4E}" type="slidenum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091DD75A-ABE3-4C6D-925C-C5AC4825C34D}" type="datetime1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6/21/2011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187D8596-A53E-4F84-9485-7B12F102AE4E}" type="slidenum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45DD07F2-3856-4903-95E5-CE156E176B1F}" type="datetime1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6/21/2011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87D8596-A53E-4F84-9485-7B12F102AE4E}" type="slidenum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99F785BE-5398-41D3-B9F6-CB3A0D1E0D46}" type="datetime1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6/21/2011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187D8596-A53E-4F84-9485-7B12F102AE4E}" type="slidenum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F715E677-FFC1-4884-961C-813EC2B41D6C}" type="datetime1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6/21/2011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187D8596-A53E-4F84-9485-7B12F102AE4E}" type="slidenum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37B9548-BDC8-4F3E-ACFA-D505AF563205}" type="datetime1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6/21/2011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187D8596-A53E-4F84-9485-7B12F102AE4E}" type="slidenum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08EFE85D-2278-41AB-8122-751D534DAE02}" type="datetime1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6/21/2011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187D8596-A53E-4F84-9485-7B12F102AE4E}" type="slidenum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F10EB837-2524-4B50-A554-95ACED2B6A15}" type="datetime1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6/21/2011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D8596-A53E-4F84-9485-7B12F102AE4E}" type="slidenum">
              <a:rPr lang="en-US" smtClean="0">
                <a:solidFill>
                  <a:srgbClr val="D4D4D6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kansasleadershipacademy.org/" TargetMode="External"/><Relationship Id="rId2" Type="http://schemas.openxmlformats.org/officeDocument/2006/relationships/hyperlink" Target="mailto:dpeer@uark.edu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iana\AppData\Local\Microsoft\Windows\Temporary Internet Files\Content.IE5\QDXBSIFV\MC90003018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048000"/>
            <a:ext cx="2057400" cy="2082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 rot="-900000">
            <a:off x="1172675" y="4633374"/>
            <a:ext cx="5985159" cy="1606102"/>
          </a:xfrm>
        </p:spPr>
        <p:txBody>
          <a:bodyPr>
            <a:normAutofit fontScale="90000"/>
          </a:bodyPr>
          <a:lstStyle/>
          <a:p>
            <a:r>
              <a:rPr lang="en-US" sz="4000" i="1" dirty="0" smtClean="0"/>
              <a:t/>
            </a:r>
            <a:br>
              <a:rPr lang="en-US" sz="4000" i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Win or Lose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CONSENSUS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7389" y="1600200"/>
            <a:ext cx="1902622" cy="635985"/>
          </a:xfrm>
        </p:spPr>
        <p:txBody>
          <a:bodyPr/>
          <a:lstStyle/>
          <a:p>
            <a:r>
              <a:rPr lang="en-US" dirty="0" smtClean="0"/>
              <a:t>Diana Peer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304800"/>
            <a:ext cx="990600" cy="12954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97961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CBAM</a:t>
            </a:r>
            <a:br>
              <a:rPr lang="en-US" dirty="0" smtClean="0"/>
            </a:br>
            <a:r>
              <a:rPr lang="en-US" dirty="0" smtClean="0"/>
              <a:t>Stages of Concern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4082921" y="1264001"/>
            <a:ext cx="4658735" cy="507762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Awareness</a:t>
            </a:r>
          </a:p>
          <a:p>
            <a:pPr marL="0" indent="0">
              <a:buNone/>
            </a:pPr>
            <a:r>
              <a:rPr lang="en-US" dirty="0" smtClean="0"/>
              <a:t>Informational</a:t>
            </a:r>
          </a:p>
          <a:p>
            <a:pPr marL="0" indent="0">
              <a:buNone/>
            </a:pPr>
            <a:r>
              <a:rPr lang="en-US" dirty="0" smtClean="0"/>
              <a:t>Personal</a:t>
            </a:r>
          </a:p>
          <a:p>
            <a:pPr marL="0" indent="0">
              <a:buNone/>
            </a:pPr>
            <a:r>
              <a:rPr lang="en-US" dirty="0" smtClean="0"/>
              <a:t>Management</a:t>
            </a:r>
          </a:p>
          <a:p>
            <a:pPr marL="0" indent="0">
              <a:buNone/>
            </a:pPr>
            <a:r>
              <a:rPr lang="en-US" dirty="0" smtClean="0"/>
              <a:t>Consequence</a:t>
            </a:r>
          </a:p>
          <a:p>
            <a:pPr marL="0" indent="0">
              <a:buNone/>
            </a:pPr>
            <a:r>
              <a:rPr lang="en-US" dirty="0" smtClean="0"/>
              <a:t>Collaboration</a:t>
            </a:r>
          </a:p>
          <a:p>
            <a:pPr marL="0" indent="0">
              <a:buNone/>
            </a:pPr>
            <a:r>
              <a:rPr lang="en-US" dirty="0" smtClean="0"/>
              <a:t>Refocusing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00200" y="318700"/>
            <a:ext cx="167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" dirty="0">
                <a:solidFill>
                  <a:prstClr val="white"/>
                </a:solidFill>
              </a:rPr>
              <a:t>Horsley &amp; Horsley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14104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Team </a:t>
            </a:r>
            <a:br>
              <a:rPr lang="en-US" dirty="0" smtClean="0"/>
            </a:br>
            <a:r>
              <a:rPr lang="en-US" dirty="0" smtClean="0"/>
              <a:t>Development </a:t>
            </a:r>
            <a:br>
              <a:rPr lang="en-US" dirty="0" smtClean="0"/>
            </a:br>
            <a:r>
              <a:rPr lang="en-US" dirty="0" smtClean="0"/>
              <a:t>Wheel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92249805"/>
              </p:ext>
            </p:extLst>
          </p:nvPr>
        </p:nvGraphicFramePr>
        <p:xfrm>
          <a:off x="2057400" y="-152400"/>
          <a:ext cx="8001000" cy="76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95400" y="381000"/>
            <a:ext cx="1926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85000"/>
                  </a:schemeClr>
                </a:solidFill>
              </a:rPr>
              <a:t>(B.W. </a:t>
            </a:r>
            <a:r>
              <a:rPr lang="en-US" sz="1400" dirty="0" err="1" smtClean="0">
                <a:solidFill>
                  <a:schemeClr val="tx1">
                    <a:lumMod val="85000"/>
                  </a:schemeClr>
                </a:solidFill>
              </a:rPr>
              <a:t>Tuckman</a:t>
            </a:r>
            <a:r>
              <a:rPr lang="en-US" sz="1400" dirty="0" smtClean="0">
                <a:solidFill>
                  <a:schemeClr val="tx1">
                    <a:lumMod val="85000"/>
                  </a:schemeClr>
                </a:solidFill>
              </a:rPr>
              <a:t>, 1965)</a:t>
            </a:r>
            <a:endParaRPr lang="en-US" sz="1400" dirty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73814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 </a:t>
            </a:r>
            <a:r>
              <a:rPr lang="en-US" dirty="0" err="1" smtClean="0"/>
              <a:t>enviornment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397121" y="1354576"/>
            <a:ext cx="4658735" cy="507762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Fair</a:t>
            </a:r>
          </a:p>
          <a:p>
            <a:pPr marL="0" indent="0">
              <a:buNone/>
            </a:pPr>
            <a:r>
              <a:rPr lang="en-US" dirty="0" smtClean="0"/>
              <a:t>Consistent</a:t>
            </a:r>
          </a:p>
          <a:p>
            <a:pPr marL="0" indent="0">
              <a:buNone/>
            </a:pPr>
            <a:r>
              <a:rPr lang="en-US" dirty="0" smtClean="0"/>
              <a:t>Transparent</a:t>
            </a:r>
          </a:p>
          <a:p>
            <a:pPr marL="0" indent="0">
              <a:buNone/>
            </a:pPr>
            <a:r>
              <a:rPr lang="en-US" dirty="0" smtClean="0"/>
              <a:t>Trustworthy</a:t>
            </a:r>
          </a:p>
          <a:p>
            <a:pPr marL="0" indent="0">
              <a:buNone/>
            </a:pPr>
            <a:r>
              <a:rPr lang="en-US" dirty="0"/>
              <a:t>Roles &amp; Responsibilities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29898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76093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“The Big 8”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33222" indent="-514350">
              <a:buFont typeface="+mj-lt"/>
              <a:buAutoNum type="arabicPeriod"/>
            </a:pPr>
            <a:r>
              <a:rPr lang="en-US" dirty="0" smtClean="0"/>
              <a:t>Why we called this meeting? 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Who are all these people? 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How do I get my physical needs met? 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How do I fit into this community? 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Where are we headed? 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How are we going to get there? 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How are we going to behave?</a:t>
            </a:r>
            <a:r>
              <a:rPr lang="en-US" sz="2200" dirty="0" smtClean="0"/>
              <a:t> </a:t>
            </a:r>
            <a:endParaRPr lang="en-US" sz="2600" dirty="0" smtClean="0"/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Can we live with it?</a:t>
            </a:r>
            <a:endParaRPr lang="en-US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54725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That’s me!</a:t>
            </a:r>
          </a:p>
          <a:p>
            <a:pPr marL="0" indent="0">
              <a:buNone/>
            </a:pPr>
            <a:r>
              <a:rPr lang="en-US" dirty="0" smtClean="0"/>
              <a:t>Sentence Stems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36584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No assumptions</a:t>
            </a:r>
          </a:p>
          <a:p>
            <a:pPr marL="0" indent="0">
              <a:buNone/>
            </a:pPr>
            <a:r>
              <a:rPr lang="en-US" dirty="0" smtClean="0"/>
              <a:t>How we will work together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240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Productive meetings</a:t>
            </a:r>
          </a:p>
          <a:p>
            <a:pPr marL="0" indent="0">
              <a:buNone/>
            </a:pPr>
            <a:r>
              <a:rPr lang="en-US" dirty="0" smtClean="0"/>
              <a:t>Clear expectations</a:t>
            </a:r>
          </a:p>
          <a:p>
            <a:pPr marL="0" indent="0">
              <a:buNone/>
            </a:pPr>
            <a:r>
              <a:rPr lang="en-US" dirty="0" smtClean="0"/>
              <a:t>Intended outcomes</a:t>
            </a:r>
          </a:p>
          <a:p>
            <a:pPr marL="0" indent="0">
              <a:buNone/>
            </a:pPr>
            <a:r>
              <a:rPr lang="en-US" dirty="0" smtClean="0"/>
              <a:t>Transparent processes</a:t>
            </a:r>
          </a:p>
          <a:p>
            <a:pPr marL="0" indent="0">
              <a:buNone/>
            </a:pPr>
            <a:r>
              <a:rPr lang="en-US" dirty="0" smtClean="0"/>
              <a:t>Safe accountability</a:t>
            </a:r>
          </a:p>
          <a:p>
            <a:pPr marL="0" indent="0">
              <a:buNone/>
            </a:pPr>
            <a:r>
              <a:rPr lang="en-US" dirty="0" smtClean="0"/>
              <a:t>Linked to action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76017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Talk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Recorder</a:t>
            </a:r>
          </a:p>
          <a:p>
            <a:pPr marL="0" indent="0">
              <a:buNone/>
            </a:pPr>
            <a:r>
              <a:rPr lang="en-US" dirty="0" smtClean="0"/>
              <a:t>Reporter</a:t>
            </a:r>
          </a:p>
          <a:p>
            <a:pPr marL="0" indent="0">
              <a:buNone/>
            </a:pPr>
            <a:r>
              <a:rPr lang="en-US" dirty="0" smtClean="0"/>
              <a:t>Timekeeper</a:t>
            </a:r>
          </a:p>
          <a:p>
            <a:pPr marL="0" indent="0">
              <a:buNone/>
            </a:pPr>
            <a:r>
              <a:rPr lang="en-US" dirty="0" smtClean="0"/>
              <a:t>Facilitator</a:t>
            </a:r>
          </a:p>
          <a:p>
            <a:pPr marL="0" indent="0">
              <a:buNone/>
            </a:pPr>
            <a:r>
              <a:rPr lang="en-US" dirty="0" smtClean="0"/>
              <a:t>Materials Manager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82442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77097" y="3113201"/>
            <a:ext cx="5064953" cy="1695631"/>
          </a:xfrm>
        </p:spPr>
        <p:txBody>
          <a:bodyPr/>
          <a:lstStyle/>
          <a:p>
            <a:r>
              <a:rPr lang="en-US" dirty="0" smtClean="0"/>
              <a:t>Voice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Survey</a:t>
            </a:r>
          </a:p>
          <a:p>
            <a:pPr marL="0" indent="0">
              <a:buNone/>
            </a:pPr>
            <a:r>
              <a:rPr lang="en-US" dirty="0" smtClean="0"/>
              <a:t>Brainstorming</a:t>
            </a:r>
          </a:p>
          <a:p>
            <a:pPr marL="0" indent="0">
              <a:buNone/>
            </a:pPr>
            <a:r>
              <a:rPr lang="en-US" dirty="0" smtClean="0"/>
              <a:t>Carousel Brainstorming</a:t>
            </a:r>
          </a:p>
          <a:p>
            <a:pPr marL="0" indent="0">
              <a:buNone/>
            </a:pPr>
            <a:r>
              <a:rPr lang="en-US" dirty="0" smtClean="0"/>
              <a:t>Dialogue</a:t>
            </a:r>
          </a:p>
          <a:p>
            <a:pPr marL="0" indent="0">
              <a:buNone/>
            </a:pPr>
            <a:r>
              <a:rPr lang="en-US" dirty="0" smtClean="0"/>
              <a:t>All-on-the-Wall</a:t>
            </a:r>
          </a:p>
          <a:p>
            <a:pPr marL="0" indent="0">
              <a:buNone/>
            </a:pPr>
            <a:r>
              <a:rPr lang="en-US" dirty="0" smtClean="0"/>
              <a:t>Right-brained activities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10943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33222" indent="-514350">
              <a:buFont typeface="+mj-lt"/>
              <a:buAutoNum type="arabicPeriod"/>
            </a:pPr>
            <a:r>
              <a:rPr lang="en-US" dirty="0" smtClean="0"/>
              <a:t>Why we called this meeting? 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Who are all these people? 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How do I get my physical needs met? 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How do I fit into this community? 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Where are we headed? 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How are we going to get there? 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How are we going to behave?</a:t>
            </a:r>
            <a:r>
              <a:rPr lang="en-US" sz="2200" dirty="0" smtClean="0"/>
              <a:t> </a:t>
            </a:r>
            <a:endParaRPr lang="en-US" sz="2600" dirty="0" smtClean="0"/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Can we live with it?</a:t>
            </a:r>
            <a:endParaRPr lang="en-US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87026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Shared </a:t>
            </a:r>
            <a:br>
              <a:rPr lang="en-US" dirty="0" smtClean="0"/>
            </a:br>
            <a:r>
              <a:rPr lang="en-US" dirty="0" smtClean="0"/>
              <a:t>Decision Making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168520" y="2268977"/>
            <a:ext cx="4658735" cy="507762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Fist to Five</a:t>
            </a:r>
          </a:p>
          <a:p>
            <a:pPr marL="0" indent="0">
              <a:buNone/>
            </a:pPr>
            <a:r>
              <a:rPr lang="en-US" dirty="0" smtClean="0"/>
              <a:t>Dot Voting</a:t>
            </a:r>
          </a:p>
          <a:p>
            <a:pPr marL="0" indent="0">
              <a:buNone/>
            </a:pPr>
            <a:r>
              <a:rPr lang="en-US" dirty="0" smtClean="0"/>
              <a:t>Criteria Matrix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39276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60402862"/>
              </p:ext>
            </p:extLst>
          </p:nvPr>
        </p:nvGraphicFramePr>
        <p:xfrm>
          <a:off x="609599" y="380998"/>
          <a:ext cx="7924802" cy="6029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3083"/>
                <a:gridCol w="1691268"/>
                <a:gridCol w="2031915"/>
                <a:gridCol w="2155990"/>
                <a:gridCol w="982546"/>
              </a:tblGrid>
              <a:tr h="10411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Research</a:t>
                      </a:r>
                      <a:endParaRPr lang="en-US" sz="36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Differentiation</a:t>
                      </a:r>
                      <a:endParaRPr lang="en-US" sz="32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Implementation </a:t>
                      </a:r>
                      <a:endParaRPr lang="en-US" sz="2000" dirty="0" smtClean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Support</a:t>
                      </a:r>
                      <a:endParaRPr lang="en-US" sz="32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Totals</a:t>
                      </a:r>
                      <a:endParaRPr lang="en-US" sz="20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</a:tr>
              <a:tr h="12472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Option </a:t>
                      </a:r>
                      <a:r>
                        <a:rPr lang="en-US" sz="3600" dirty="0">
                          <a:effectLst/>
                        </a:rPr>
                        <a:t>1</a:t>
                      </a:r>
                      <a:endParaRPr lang="en-US" sz="36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4</a:t>
                      </a:r>
                      <a:endParaRPr lang="en-US" sz="32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4</a:t>
                      </a:r>
                      <a:endParaRPr lang="en-US" sz="32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2</a:t>
                      </a:r>
                      <a:endParaRPr lang="en-US" sz="32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1" dirty="0">
                          <a:solidFill>
                            <a:schemeClr val="bg1"/>
                          </a:solidFill>
                          <a:effectLst/>
                        </a:rPr>
                        <a:t>10</a:t>
                      </a:r>
                      <a:endParaRPr lang="en-US" sz="4000" b="1" dirty="0">
                        <a:solidFill>
                          <a:schemeClr val="bg1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</a:tr>
              <a:tr h="12472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Option </a:t>
                      </a:r>
                      <a:r>
                        <a:rPr lang="en-US" sz="3600" dirty="0">
                          <a:effectLst/>
                        </a:rPr>
                        <a:t>2</a:t>
                      </a:r>
                      <a:endParaRPr lang="en-US" sz="36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3</a:t>
                      </a:r>
                      <a:endParaRPr lang="en-US" sz="320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4</a:t>
                      </a:r>
                      <a:endParaRPr lang="en-US" sz="32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4</a:t>
                      </a:r>
                      <a:endParaRPr lang="en-US" sz="32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1" dirty="0">
                          <a:solidFill>
                            <a:schemeClr val="bg1"/>
                          </a:solidFill>
                          <a:effectLst/>
                        </a:rPr>
                        <a:t>11</a:t>
                      </a:r>
                      <a:endParaRPr lang="en-US" sz="4000" b="1" dirty="0">
                        <a:solidFill>
                          <a:schemeClr val="bg1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</a:tr>
              <a:tr h="12472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Option </a:t>
                      </a:r>
                      <a:r>
                        <a:rPr lang="en-US" sz="3600" dirty="0">
                          <a:effectLst/>
                        </a:rPr>
                        <a:t>3</a:t>
                      </a:r>
                      <a:endParaRPr lang="en-US" sz="36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4</a:t>
                      </a:r>
                      <a:endParaRPr lang="en-US" sz="320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1</a:t>
                      </a:r>
                      <a:endParaRPr lang="en-US" sz="320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2</a:t>
                      </a:r>
                      <a:endParaRPr lang="en-US" sz="32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1" dirty="0">
                          <a:solidFill>
                            <a:schemeClr val="bg1"/>
                          </a:solidFill>
                          <a:effectLst/>
                        </a:rPr>
                        <a:t>7</a:t>
                      </a:r>
                      <a:endParaRPr lang="en-US" sz="4000" b="1" dirty="0">
                        <a:solidFill>
                          <a:schemeClr val="bg1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</a:tr>
              <a:tr h="12472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Option </a:t>
                      </a:r>
                      <a:r>
                        <a:rPr lang="en-US" sz="3600" dirty="0">
                          <a:effectLst/>
                        </a:rPr>
                        <a:t>4</a:t>
                      </a:r>
                      <a:endParaRPr lang="en-US" sz="36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2</a:t>
                      </a:r>
                      <a:endParaRPr lang="en-US" sz="320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3</a:t>
                      </a:r>
                      <a:endParaRPr lang="en-US" sz="320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4</a:t>
                      </a:r>
                      <a:endParaRPr lang="en-US" sz="3200" dirty="0"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1" dirty="0">
                          <a:solidFill>
                            <a:schemeClr val="bg1"/>
                          </a:solidFill>
                          <a:effectLst/>
                        </a:rPr>
                        <a:t>9</a:t>
                      </a:r>
                      <a:endParaRPr lang="en-US" sz="4000" b="1" dirty="0">
                        <a:solidFill>
                          <a:schemeClr val="bg1"/>
                        </a:solidFill>
                        <a:effectLst/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1312" marR="61312" marT="0" marB="0"/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06478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Consensus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28217" y="953026"/>
            <a:ext cx="4658735" cy="547025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A mature collaborative culture built on shared beliefs, vision, and purpose seldom uses voting as a decision-making strategy.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Using tools for consensus building is a natural approach to collective focus and shared responsibility.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24378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063" y="914400"/>
            <a:ext cx="2984863" cy="4268093"/>
          </a:xfrm>
        </p:spPr>
        <p:txBody>
          <a:bodyPr>
            <a:noAutofit/>
          </a:bodyPr>
          <a:lstStyle/>
          <a:p>
            <a:pPr marL="365760" lvl="0" indent="-365760" algn="l">
              <a:spcBef>
                <a:spcPct val="20000"/>
              </a:spcBef>
              <a:spcAft>
                <a:spcPts val="600"/>
              </a:spcAft>
            </a:pPr>
            <a:r>
              <a:rPr lang="en-US" sz="2800" dirty="0" smtClean="0">
                <a:solidFill>
                  <a:prstClr val="white"/>
                </a:solidFill>
                <a:ea typeface="+mn-ea"/>
                <a:cs typeface="+mn-cs"/>
              </a:rPr>
              <a:t>    “</a:t>
            </a:r>
            <a:r>
              <a:rPr lang="en-US" sz="2800" dirty="0">
                <a:solidFill>
                  <a:prstClr val="white"/>
                </a:solidFill>
                <a:ea typeface="+mn-ea"/>
                <a:cs typeface="+mn-cs"/>
              </a:rPr>
              <a:t>Six essential factors work in concert to produce a sense of shared responsibility for student success.” 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0" y="685800"/>
            <a:ext cx="4658735" cy="5522071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Compelling </a:t>
            </a:r>
            <a:r>
              <a:rPr lang="en-US" dirty="0"/>
              <a:t>purpose, </a:t>
            </a:r>
            <a:r>
              <a:rPr lang="en-US" u="sng" dirty="0"/>
              <a:t>shared</a:t>
            </a:r>
            <a:r>
              <a:rPr lang="en-US" dirty="0"/>
              <a:t> standards, and academic focus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/>
              <a:t>Collective</a:t>
            </a:r>
            <a:r>
              <a:rPr lang="en-US" dirty="0"/>
              <a:t> efficacy and </a:t>
            </a:r>
            <a:r>
              <a:rPr lang="en-US" u="sng" dirty="0"/>
              <a:t>shared</a:t>
            </a:r>
            <a:r>
              <a:rPr lang="en-US" dirty="0"/>
              <a:t> responsibility for student learning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/>
              <a:t>Collaborative</a:t>
            </a:r>
            <a:r>
              <a:rPr lang="en-US" dirty="0"/>
              <a:t> culture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/>
              <a:t>Communal</a:t>
            </a:r>
            <a:r>
              <a:rPr lang="en-US" dirty="0"/>
              <a:t> application of effective teaching practices and </a:t>
            </a:r>
            <a:r>
              <a:rPr lang="en-US" dirty="0" err="1"/>
              <a:t>deprivatized</a:t>
            </a:r>
            <a:r>
              <a:rPr lang="en-US" dirty="0"/>
              <a:t> practice</a:t>
            </a:r>
          </a:p>
          <a:p>
            <a:pPr marL="514350" indent="-514350">
              <a:buFont typeface="+mj-lt"/>
              <a:buAutoNum type="arabicPeriod"/>
            </a:pPr>
            <a:r>
              <a:rPr lang="en-US" u="sng" dirty="0"/>
              <a:t>Relational trust </a:t>
            </a:r>
            <a:r>
              <a:rPr lang="en-US" dirty="0"/>
              <a:t>in one another, in students, and in parents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Individual and </a:t>
            </a:r>
            <a:r>
              <a:rPr lang="en-US" u="sng" dirty="0"/>
              <a:t>group learning </a:t>
            </a:r>
            <a:r>
              <a:rPr lang="en-US" dirty="0"/>
              <a:t>based on on-going assessment and </a:t>
            </a:r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96334"/>
            <a:ext cx="2519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85000"/>
                  </a:schemeClr>
                </a:solidFill>
              </a:rPr>
              <a:t>(</a:t>
            </a:r>
            <a:r>
              <a:rPr lang="en-US" sz="1400" dirty="0" err="1">
                <a:solidFill>
                  <a:schemeClr val="tx1">
                    <a:lumMod val="85000"/>
                  </a:schemeClr>
                </a:solidFill>
              </a:rPr>
              <a:t>Garmston</a:t>
            </a:r>
            <a:r>
              <a:rPr lang="en-US" sz="1400" dirty="0">
                <a:solidFill>
                  <a:schemeClr val="tx1">
                    <a:lumMod val="85000"/>
                  </a:schemeClr>
                </a:solidFill>
              </a:rPr>
              <a:t> &amp; Wellman, p. 15)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21628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Refereneces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 rot="-900000">
            <a:off x="3706589" y="708440"/>
            <a:ext cx="2578608" cy="48398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Hall &amp; </a:t>
            </a:r>
            <a:r>
              <a:rPr lang="en-US" dirty="0" err="1" smtClean="0"/>
              <a:t>Hord</a:t>
            </a:r>
            <a:r>
              <a:rPr lang="en-US" dirty="0" smtClean="0"/>
              <a:t> (2011) </a:t>
            </a:r>
            <a:r>
              <a:rPr lang="en-US" i="1" dirty="0" smtClean="0"/>
              <a:t>Implementing change: Patterns, principles, and potholes (3</a:t>
            </a:r>
            <a:r>
              <a:rPr lang="en-US" i="1" baseline="30000" dirty="0" smtClean="0"/>
              <a:t>rd</a:t>
            </a:r>
            <a:r>
              <a:rPr lang="en-US" i="1" dirty="0" smtClean="0"/>
              <a:t> ed.) </a:t>
            </a:r>
            <a:r>
              <a:rPr lang="en-US" dirty="0" err="1" smtClean="0"/>
              <a:t>Allyn</a:t>
            </a:r>
            <a:r>
              <a:rPr lang="en-US" dirty="0" smtClean="0"/>
              <a:t> &amp; Bacon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 rot="-900000">
            <a:off x="886821" y="1464557"/>
            <a:ext cx="2580010" cy="4837176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SzTx/>
              <a:buNone/>
            </a:pPr>
            <a:r>
              <a:rPr lang="en-US" dirty="0" err="1" smtClean="0"/>
              <a:t>Garmston</a:t>
            </a:r>
            <a:r>
              <a:rPr lang="en-US" dirty="0" smtClean="0"/>
              <a:t> &amp; Wellman </a:t>
            </a:r>
            <a:r>
              <a:rPr lang="en-US" dirty="0"/>
              <a:t>(2009) </a:t>
            </a:r>
            <a:endParaRPr lang="en-US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SzTx/>
              <a:buNone/>
            </a:pPr>
            <a:r>
              <a:rPr lang="en-US" i="1" dirty="0" smtClean="0"/>
              <a:t>The </a:t>
            </a:r>
            <a:r>
              <a:rPr lang="en-US" i="1" dirty="0"/>
              <a:t>adaptive school: A sourcebook for developing collaborative groups </a:t>
            </a:r>
            <a:r>
              <a:rPr lang="en-US" dirty="0"/>
              <a:t>(2</a:t>
            </a:r>
            <a:r>
              <a:rPr lang="en-US" baseline="30000" dirty="0"/>
              <a:t>nd</a:t>
            </a:r>
            <a:r>
              <a:rPr lang="en-US" dirty="0"/>
              <a:t> ed</a:t>
            </a:r>
            <a:r>
              <a:rPr lang="en-US" dirty="0" smtClean="0"/>
              <a:t>.) Christopher-Gordon</a:t>
            </a:r>
            <a:endParaRPr lang="en-US" dirty="0"/>
          </a:p>
          <a:p>
            <a:pPr marL="0" lvl="0" indent="0">
              <a:spcBef>
                <a:spcPts val="0"/>
              </a:spcBef>
              <a:spcAft>
                <a:spcPts val="0"/>
              </a:spcAft>
              <a:buSzTx/>
              <a:buNone/>
            </a:pPr>
            <a:endParaRPr lang="en-US" i="1" dirty="0">
              <a:solidFill>
                <a:prstClr val="white"/>
              </a:solidFill>
              <a:effectLst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25816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258275" y="1585372"/>
            <a:ext cx="5985159" cy="1606102"/>
          </a:xfrm>
        </p:spPr>
        <p:txBody>
          <a:bodyPr/>
          <a:lstStyle/>
          <a:p>
            <a:r>
              <a:rPr lang="en-US" dirty="0" smtClean="0"/>
              <a:t>Contact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1589" y="3509587"/>
            <a:ext cx="6904102" cy="2985814"/>
          </a:xfrm>
        </p:spPr>
        <p:txBody>
          <a:bodyPr/>
          <a:lstStyle/>
          <a:p>
            <a:r>
              <a:rPr lang="en-US" dirty="0" smtClean="0"/>
              <a:t>Diana Peer, Master Principal Leader</a:t>
            </a:r>
          </a:p>
          <a:p>
            <a:r>
              <a:rPr lang="en-US" dirty="0" smtClean="0"/>
              <a:t>Arkansas Leadership Academy</a:t>
            </a:r>
          </a:p>
          <a:p>
            <a:r>
              <a:rPr lang="en-US" dirty="0" smtClean="0">
                <a:hlinkClick r:id="rId2"/>
              </a:rPr>
              <a:t>dpeer@uark.edu</a:t>
            </a:r>
            <a:endParaRPr lang="en-US" dirty="0" smtClean="0"/>
          </a:p>
          <a:p>
            <a:r>
              <a:rPr lang="en-US" dirty="0" smtClean="0"/>
              <a:t>(479) 575-3030</a:t>
            </a:r>
          </a:p>
          <a:p>
            <a:r>
              <a:rPr lang="en-US" dirty="0" smtClean="0">
                <a:hlinkClick r:id="rId3"/>
              </a:rPr>
              <a:t>http://www.arkansasleadershipacademy.org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16562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901544" y="3127362"/>
            <a:ext cx="5490194" cy="1695631"/>
          </a:xfrm>
        </p:spPr>
        <p:txBody>
          <a:bodyPr/>
          <a:lstStyle/>
          <a:p>
            <a:r>
              <a:rPr lang="en-US" dirty="0" smtClean="0"/>
              <a:t>Dimensions of a PLC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Shared values and vision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Collective learning and application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Supportive and shared leadership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Supportive conditions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Shared personal practice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398" y="164068"/>
            <a:ext cx="1447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85000"/>
                  </a:schemeClr>
                </a:solidFill>
              </a:rPr>
              <a:t>(Hall  &amp; </a:t>
            </a:r>
            <a:r>
              <a:rPr lang="en-US" sz="1400" dirty="0" err="1" smtClean="0">
                <a:solidFill>
                  <a:schemeClr val="tx1">
                    <a:lumMod val="85000"/>
                  </a:schemeClr>
                </a:solidFill>
              </a:rPr>
              <a:t>Hord</a:t>
            </a:r>
            <a:r>
              <a:rPr lang="en-US" sz="1400" dirty="0" smtClean="0">
                <a:solidFill>
                  <a:schemeClr val="tx1">
                    <a:lumMod val="85000"/>
                  </a:schemeClr>
                </a:solidFill>
              </a:rPr>
              <a:t>)</a:t>
            </a:r>
            <a:endParaRPr lang="en-US" sz="1400" dirty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18138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Common beliefs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 rot="900000">
            <a:off x="3393574" y="1457730"/>
            <a:ext cx="4867020" cy="50776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People support what they help create.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Diversity is embraced and valued.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11771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iana\AppData\Local\Microsoft\Windows\Temporary Internet Files\Content.IE5\43292IG1\MC90005664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2143" y="304800"/>
            <a:ext cx="3856025" cy="3889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iana\AppData\Local\Microsoft\Windows\Temporary Internet Files\Content.IE5\QDXBSIFV\MC900433817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371600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Diana\AppData\Local\Microsoft\Windows\Temporary Internet Files\Content.IE5\OBTHC84S\MC90044041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4432" y="4038600"/>
            <a:ext cx="3287767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77229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Diana\AppData\Local\Microsoft\Windows\Temporary Internet Files\Content.IE5\OBTHC84S\MP90044913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31" y="-1353671"/>
            <a:ext cx="9137469" cy="8863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Diana\AppData\Local\Microsoft\Windows\Temporary Internet Files\Content.IE5\OBTHC84S\MC90030139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1330" y="-350998"/>
            <a:ext cx="3630167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72824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 rot="-900000">
            <a:off x="755325" y="4357269"/>
            <a:ext cx="8118733" cy="1606102"/>
          </a:xfrm>
        </p:spPr>
        <p:txBody>
          <a:bodyPr>
            <a:normAutofit fontScale="90000"/>
          </a:bodyPr>
          <a:lstStyle/>
          <a:p>
            <a:r>
              <a:rPr lang="en-US" sz="4900" b="1" i="1" dirty="0" smtClean="0"/>
              <a:t>Change is a highly personal experience, involving developmental growth in feelings and skills.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 rot="-900000">
            <a:off x="5727496" y="6024455"/>
            <a:ext cx="1847194" cy="339748"/>
          </a:xfrm>
        </p:spPr>
        <p:txBody>
          <a:bodyPr/>
          <a:lstStyle/>
          <a:p>
            <a:pPr lvl="0" algn="l">
              <a:spcBef>
                <a:spcPts val="0"/>
              </a:spcBef>
              <a:spcAft>
                <a:spcPts val="0"/>
              </a:spcAft>
              <a:buSzTx/>
            </a:pPr>
            <a:r>
              <a:rPr lang="en-US" sz="1400" dirty="0">
                <a:solidFill>
                  <a:prstClr val="white"/>
                </a:solidFill>
                <a:effectLst/>
              </a:rPr>
              <a:t>Horsley &amp; Horsley</a:t>
            </a:r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73680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peer\AppData\Local\Microsoft\Windows\Temporary Internet Files\Content.IE5\QO7A72W1\MP90031690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67000"/>
            <a:ext cx="9144000" cy="951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066800" y="304800"/>
            <a:ext cx="6629400" cy="1500187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Consensus takes both sides of the Railroad Track!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 rot="1047292">
            <a:off x="2925559" y="3785787"/>
            <a:ext cx="381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R</a:t>
            </a:r>
            <a:r>
              <a:rPr lang="en-US" sz="2400" b="1" dirty="0" smtClean="0"/>
              <a:t>ESULT</a:t>
            </a:r>
            <a:r>
              <a:rPr lang="en-US" sz="2800" b="1" dirty="0" smtClean="0"/>
              <a:t>S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 rot="20400807">
            <a:off x="4844143" y="1933575"/>
            <a:ext cx="5334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</a:t>
            </a:r>
            <a:r>
              <a:rPr lang="en-US" sz="2400" b="1" dirty="0" smtClean="0"/>
              <a:t>ELAT</a:t>
            </a:r>
          </a:p>
          <a:p>
            <a:r>
              <a:rPr lang="en-US" sz="2400" b="1" dirty="0" smtClean="0"/>
              <a:t>IONSHI</a:t>
            </a:r>
          </a:p>
          <a:p>
            <a:r>
              <a:rPr lang="en-US" sz="2400" b="1" dirty="0" smtClean="0"/>
              <a:t>PS</a:t>
            </a:r>
            <a:endParaRPr lang="en-US" sz="24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8650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994" y="-533400"/>
            <a:ext cx="8229600" cy="1524000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Understanding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19200"/>
            <a:ext cx="8464099" cy="56388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4000" dirty="0" smtClean="0"/>
              <a:t>Parallel play</a:t>
            </a:r>
          </a:p>
          <a:p>
            <a:pPr>
              <a:buNone/>
            </a:pPr>
            <a:r>
              <a:rPr lang="en-US" sz="4000" dirty="0" smtClean="0"/>
              <a:t>                                                        								 		                      Adversarial </a:t>
            </a:r>
          </a:p>
          <a:p>
            <a:pPr>
              <a:buNone/>
            </a:pPr>
            <a:endParaRPr lang="en-US" sz="4000" dirty="0" smtClean="0"/>
          </a:p>
          <a:p>
            <a:pPr>
              <a:buNone/>
            </a:pPr>
            <a:endParaRPr lang="en-US" sz="4000" dirty="0" smtClean="0"/>
          </a:p>
          <a:p>
            <a:pPr>
              <a:buNone/>
            </a:pPr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Congenial</a:t>
            </a:r>
          </a:p>
          <a:p>
            <a:pPr>
              <a:buNone/>
            </a:pPr>
            <a:r>
              <a:rPr lang="en-US" sz="4000" dirty="0" smtClean="0"/>
              <a:t>                                                       </a:t>
            </a:r>
          </a:p>
          <a:p>
            <a:pPr>
              <a:buNone/>
            </a:pPr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                                 </a:t>
            </a:r>
          </a:p>
          <a:p>
            <a:pPr>
              <a:buNone/>
            </a:pPr>
            <a:r>
              <a:rPr lang="en-US" sz="4000" dirty="0" smtClean="0"/>
              <a:t>					</a:t>
            </a:r>
          </a:p>
          <a:p>
            <a:pPr>
              <a:buNone/>
            </a:pPr>
            <a:r>
              <a:rPr lang="en-US" sz="4000" dirty="0" smtClean="0"/>
              <a:t>					Collegial</a:t>
            </a:r>
          </a:p>
          <a:p>
            <a:endParaRPr lang="en-US" dirty="0"/>
          </a:p>
        </p:txBody>
      </p:sp>
      <p:pic>
        <p:nvPicPr>
          <p:cNvPr id="14340" name="Picture 4" descr="C:\Documents and Settings\dpeer\Local Settings\Temporary Internet Files\Content.IE5\4IKQGQMG\MC90019771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5832" y="1609214"/>
            <a:ext cx="1919768" cy="1851408"/>
          </a:xfrm>
          <a:prstGeom prst="rect">
            <a:avLst/>
          </a:prstGeom>
          <a:noFill/>
        </p:spPr>
      </p:pic>
      <p:pic>
        <p:nvPicPr>
          <p:cNvPr id="14341" name="Picture 5" descr="C:\Documents and Settings\dpeer\Local Settings\Temporary Internet Files\Content.IE5\CH6B4DMB\MP90042222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191000"/>
            <a:ext cx="2775562" cy="2001440"/>
          </a:xfrm>
          <a:prstGeom prst="rect">
            <a:avLst/>
          </a:prstGeom>
          <a:noFill/>
        </p:spPr>
      </p:pic>
      <p:pic>
        <p:nvPicPr>
          <p:cNvPr id="14350" name="Picture 14" descr="C:\Documents and Settings\dpeer\Local Settings\Temporary Internet Files\Content.IE5\9YWG5HDD\MC90005695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1174136"/>
            <a:ext cx="2895600" cy="2456429"/>
          </a:xfrm>
          <a:prstGeom prst="rect">
            <a:avLst/>
          </a:prstGeom>
          <a:noFill/>
        </p:spPr>
      </p:pic>
      <p:pic>
        <p:nvPicPr>
          <p:cNvPr id="14352" name="Picture 16" descr="\\mydocs.uark.edu\mydocs\dpeer\Documents\My Pictures\Microsoft Clip Organizer\bd19903_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1484" y="3200400"/>
            <a:ext cx="3434899" cy="32004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4800" y="6400800"/>
            <a:ext cx="1712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(Roland Barth)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4D4D6">
                    <a:shade val="50000"/>
                  </a:srgbClr>
                </a:solidFill>
              </a:rPr>
              <a:t>Arkansas Leadership Academy - AASCD Conference 2011</a:t>
            </a:r>
            <a:endParaRPr lang="en-US">
              <a:solidFill>
                <a:srgbClr val="D4D4D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75687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</TotalTime>
  <Words>669</Words>
  <Application>Microsoft Office PowerPoint</Application>
  <PresentationFormat>On-screen Show (4:3)</PresentationFormat>
  <Paragraphs>178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Kilter</vt:lpstr>
      <vt:lpstr>   Win or Lose  CONSENSUS</vt:lpstr>
      <vt:lpstr>Getting Started</vt:lpstr>
      <vt:lpstr>Dimensions of a PLC</vt:lpstr>
      <vt:lpstr>Common beliefs</vt:lpstr>
      <vt:lpstr>Slide 5</vt:lpstr>
      <vt:lpstr>Slide 6</vt:lpstr>
      <vt:lpstr>Change is a highly personal experience, involving developmental growth in feelings and skills.</vt:lpstr>
      <vt:lpstr>Slide 8</vt:lpstr>
      <vt:lpstr> Understanding Relationships</vt:lpstr>
      <vt:lpstr>CBAM Stages of Concern</vt:lpstr>
      <vt:lpstr>Team  Development  Wheel</vt:lpstr>
      <vt:lpstr>SAFE enviornment</vt:lpstr>
      <vt:lpstr>Tools</vt:lpstr>
      <vt:lpstr>“The Big 8”</vt:lpstr>
      <vt:lpstr>Building Relationships</vt:lpstr>
      <vt:lpstr>Norms</vt:lpstr>
      <vt:lpstr>Agendas</vt:lpstr>
      <vt:lpstr>Table Talk Roles</vt:lpstr>
      <vt:lpstr>Voice</vt:lpstr>
      <vt:lpstr>Shared  Decision Making</vt:lpstr>
      <vt:lpstr>Slide 21</vt:lpstr>
      <vt:lpstr>Consensus</vt:lpstr>
      <vt:lpstr>    “Six essential factors work in concert to produce a sense of shared responsibility for student success.” </vt:lpstr>
      <vt:lpstr>Refereneces</vt:lpstr>
      <vt:lpstr>Contact</vt:lpstr>
    </vt:vector>
  </TitlesOfParts>
  <Company>University of Arkansas - COEHP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Lisa Huff</cp:lastModifiedBy>
  <cp:revision>31</cp:revision>
  <dcterms:created xsi:type="dcterms:W3CDTF">2011-06-10T19:50:47Z</dcterms:created>
  <dcterms:modified xsi:type="dcterms:W3CDTF">2011-06-21T13:44:10Z</dcterms:modified>
</cp:coreProperties>
</file>