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Default Extension="flv" ContentType="video/unknown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9"/>
  </p:notesMasterIdLst>
  <p:handoutMasterIdLst>
    <p:handoutMasterId r:id="rId30"/>
  </p:handoutMasterIdLst>
  <p:sldIdLst>
    <p:sldId id="256" r:id="rId3"/>
    <p:sldId id="284" r:id="rId4"/>
    <p:sldId id="257" r:id="rId5"/>
    <p:sldId id="258" r:id="rId6"/>
    <p:sldId id="281" r:id="rId7"/>
    <p:sldId id="265" r:id="rId8"/>
    <p:sldId id="285" r:id="rId9"/>
    <p:sldId id="286" r:id="rId10"/>
    <p:sldId id="282" r:id="rId11"/>
    <p:sldId id="272" r:id="rId12"/>
    <p:sldId id="273" r:id="rId13"/>
    <p:sldId id="266" r:id="rId14"/>
    <p:sldId id="269" r:id="rId15"/>
    <p:sldId id="288" r:id="rId16"/>
    <p:sldId id="289" r:id="rId17"/>
    <p:sldId id="283" r:id="rId18"/>
    <p:sldId id="270" r:id="rId19"/>
    <p:sldId id="274" r:id="rId20"/>
    <p:sldId id="262" r:id="rId21"/>
    <p:sldId id="277" r:id="rId22"/>
    <p:sldId id="280" r:id="rId23"/>
    <p:sldId id="268" r:id="rId24"/>
    <p:sldId id="278" r:id="rId25"/>
    <p:sldId id="287" r:id="rId26"/>
    <p:sldId id="259" r:id="rId27"/>
    <p:sldId id="261" r:id="rId2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08" y="-90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F8B38BC-6F98-4888-A6CF-522055B9C499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17D51FE-CFB8-4851-ABE1-D858085133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7415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FA480FE-AFE9-42B7-AB9E-94D281DBDE71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CAC6C1C-A85F-477D-96F2-562811DA34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4525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C6C1C-A85F-477D-96F2-562811DA349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13867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C6C1C-A85F-477D-96F2-562811DA349E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1312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C6C1C-A85F-477D-96F2-562811DA349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1312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C6C1C-A85F-477D-96F2-562811DA349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1099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DD52-C747-498E-8C6A-F77E361A7761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9406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DD52-C747-498E-8C6A-F77E361A7761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94060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DD52-C747-498E-8C6A-F77E361A7761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9406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DD52-C747-498E-8C6A-F77E361A7761}" type="slidenum">
              <a:rPr lang="en-US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9406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DD52-C747-498E-8C6A-F77E361A7761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94060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1DD52-C747-498E-8C6A-F77E361A7761}" type="slidenum">
              <a:rPr lang="en-US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9406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5B19-2CB6-4104-B488-62EF7E3A5CEF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8376-B6EB-45CB-99E8-68848F753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B547-E010-481A-BC1A-ECA2D015293F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8376-B6EB-45CB-99E8-68848F753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8668D-22B1-499F-8336-7FAF11523AE5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8376-B6EB-45CB-99E8-68848F753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DE102-D36F-4EFE-B83E-91E596383A4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9693-BD7F-4549-A2C8-E14C1F5036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2181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EFB9-50D3-4EA3-BEDE-236957A034C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9693-BD7F-4549-A2C8-E14C1F5036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83741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5DC72-9D91-4D85-9049-114FFEBCE87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9693-BD7F-4549-A2C8-E14C1F5036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0623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85FFF-8C4E-4398-B92C-26F0B7D84FD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9693-BD7F-4549-A2C8-E14C1F5036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05183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AA742-8E46-4243-8013-B072F26AEF2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9693-BD7F-4549-A2C8-E14C1F5036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5821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218C5-5581-4620-8DE2-6F97F1CA7BD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9693-BD7F-4549-A2C8-E14C1F5036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7412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F94E0-BDDE-42A4-8D1D-145732DC949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9693-BD7F-4549-A2C8-E14C1F5036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14229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2233B-B6DA-4E66-83A7-49ED0098A80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9693-BD7F-4549-A2C8-E14C1F5036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553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EE040-9FFD-49E4-A4F4-C82D8FDCC15B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8376-B6EB-45CB-99E8-68848F753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D859-09D1-472F-BAD5-B2174FBB9B3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9693-BD7F-4549-A2C8-E14C1F5036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96320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0F829-5217-4B25-8A4B-A3AE07B43E2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9693-BD7F-4549-A2C8-E14C1F5036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5583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C015B-456E-4597-A5E6-61362CE3215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99693-BD7F-4549-A2C8-E14C1F5036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6786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01243-25D7-4884-B258-CFF218290AE8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8376-B6EB-45CB-99E8-68848F753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DA6E-586F-4938-9530-0E853285C202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8376-B6EB-45CB-99E8-68848F7533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AB0BF-0ECC-4E17-86B1-89DB3F424C63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8376-B6EB-45CB-99E8-68848F753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5991-396B-494E-9AA6-02B8E00B65DC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8376-B6EB-45CB-99E8-68848F753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B2851-30DA-4C23-B179-4CBABAC538CC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8376-B6EB-45CB-99E8-68848F753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AD63-F421-4B75-9F65-B673050EDDC2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Arkansas Leadership Academy - AASCD Conference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4D8376-B6EB-45CB-99E8-68848F753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E4FBE-0BE8-474A-97B6-BE075DFE125E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8376-B6EB-45CB-99E8-68848F753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49049FB-F9A0-48FB-AD8B-AF7C69D74FD9}" type="datetime1">
              <a:rPr lang="en-US" smtClean="0"/>
              <a:pPr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Arkansas Leadership Academy - AASCD Conference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34D8376-B6EB-45CB-99E8-68848F753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B5702-4F69-428D-819C-9DF9498B43D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6/21/2011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99693-BD7F-4549-A2C8-E14C1F5036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9010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youtube.com/watch?v=Q_CFXIlsuc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media" Target="../media/media1.flv"/><Relationship Id="rId2" Type="http://schemas.openxmlformats.org/officeDocument/2006/relationships/slideLayout" Target="../slideLayouts/slideLayout2.xml"/><Relationship Id="rId1" Type="http://schemas.openxmlformats.org/officeDocument/2006/relationships/video" Target="../media/media1.flv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dpeer@uark.edu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arkansasleadershipacademy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200" y="4191000"/>
            <a:ext cx="5943600" cy="1981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Establishing the </a:t>
            </a:r>
            <a:br>
              <a:rPr lang="en-US" sz="3600" dirty="0" smtClean="0"/>
            </a:br>
            <a:r>
              <a:rPr lang="en-US" sz="3600" dirty="0" smtClean="0"/>
              <a:t>Vision, Mission, and Goals of a PLC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5294" y="457200"/>
            <a:ext cx="4214906" cy="17526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Diana Peer</a:t>
            </a:r>
          </a:p>
          <a:p>
            <a:r>
              <a:rPr lang="en-US" sz="1800" dirty="0" smtClean="0"/>
              <a:t>Master Principal Leader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9200" y="1524000"/>
            <a:ext cx="1922929" cy="25146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642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594360"/>
            <a:ext cx="7520940" cy="548640"/>
          </a:xfrm>
        </p:spPr>
        <p:txBody>
          <a:bodyPr/>
          <a:lstStyle/>
          <a:p>
            <a:r>
              <a:rPr lang="en-US" dirty="0" smtClean="0"/>
              <a:t>Vision 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www.youtube.com/watch?v=Q_CFXIlsuc0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753600" y="1143000"/>
            <a:ext cx="19431000" cy="777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0968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pic>
        <p:nvPicPr>
          <p:cNvPr id="4" name="AT&amp;T U-verse Commercial - Polite Dinner.flv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1134533"/>
            <a:ext cx="9144952" cy="5080529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3113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914400"/>
            <a:ext cx="8229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chemeClr val="accent2">
                    <a:lumMod val="50000"/>
                  </a:schemeClr>
                </a:solidFill>
              </a:rPr>
              <a:t>“The very essence of a learning community is a focus on and a commitment to the learning of each student.”</a:t>
            </a:r>
          </a:p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r>
              <a:rPr lang="en-US" sz="2400" b="1" dirty="0" smtClean="0">
                <a:solidFill>
                  <a:srgbClr val="002060"/>
                </a:solidFill>
              </a:rPr>
              <a:t>Shared vision…. </a:t>
            </a:r>
          </a:p>
          <a:p>
            <a:r>
              <a:rPr lang="en-US" sz="2400" b="1" dirty="0" smtClean="0">
                <a:solidFill>
                  <a:srgbClr val="002060"/>
                </a:solidFill>
              </a:rPr>
              <a:t>	motivates and energizes people</a:t>
            </a:r>
          </a:p>
          <a:p>
            <a:r>
              <a:rPr lang="en-US" sz="2400" b="1" dirty="0" smtClean="0">
                <a:solidFill>
                  <a:srgbClr val="002060"/>
                </a:solidFill>
              </a:rPr>
              <a:t>	creates a proactive orientation</a:t>
            </a:r>
          </a:p>
          <a:p>
            <a:r>
              <a:rPr lang="en-US" sz="2400" b="1" dirty="0" smtClean="0">
                <a:solidFill>
                  <a:srgbClr val="002060"/>
                </a:solidFill>
              </a:rPr>
              <a:t>	gives direction to people within the organization</a:t>
            </a:r>
          </a:p>
          <a:p>
            <a:r>
              <a:rPr lang="en-US" sz="2400" b="1" dirty="0" smtClean="0">
                <a:solidFill>
                  <a:srgbClr val="002060"/>
                </a:solidFill>
              </a:rPr>
              <a:t>	establishes specific standards of excellence</a:t>
            </a:r>
          </a:p>
          <a:p>
            <a:r>
              <a:rPr lang="en-US" sz="2400" b="1" dirty="0" smtClean="0">
                <a:solidFill>
                  <a:srgbClr val="002060"/>
                </a:solidFill>
              </a:rPr>
              <a:t>	</a:t>
            </a:r>
            <a:r>
              <a:rPr lang="en-US" sz="2400" b="1" cap="all" dirty="0" smtClean="0">
                <a:solidFill>
                  <a:schemeClr val="accent2">
                    <a:lumMod val="50000"/>
                  </a:schemeClr>
                </a:solidFill>
              </a:rPr>
              <a:t>creates a clear agenda for action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953000" y="6052066"/>
            <a:ext cx="3479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DuFour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DuFour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Eaker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p. 15, 143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986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 statement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28572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400" b="0" dirty="0" smtClean="0">
                <a:latin typeface="TimesNewRoman"/>
              </a:rPr>
              <a:t>What do we hope to become?</a:t>
            </a:r>
          </a:p>
          <a:p>
            <a:r>
              <a:rPr lang="en-US" b="0" dirty="0" smtClean="0">
                <a:latin typeface="TimesNewRoman"/>
              </a:rPr>
              <a:t>A description of the </a:t>
            </a:r>
            <a:r>
              <a:rPr lang="en-US" dirty="0" smtClean="0">
                <a:latin typeface="TimesNewRoman"/>
              </a:rPr>
              <a:t>ideal state </a:t>
            </a:r>
            <a:r>
              <a:rPr lang="en-US" b="0" dirty="0" smtClean="0">
                <a:latin typeface="TimesNewRoman"/>
              </a:rPr>
              <a:t>that serves to </a:t>
            </a:r>
            <a:r>
              <a:rPr lang="en-US" dirty="0" smtClean="0">
                <a:latin typeface="TimesNewRoman"/>
              </a:rPr>
              <a:t>inspire and guide </a:t>
            </a:r>
            <a:r>
              <a:rPr lang="en-US" b="0" dirty="0" smtClean="0">
                <a:latin typeface="TimesNewRoman"/>
              </a:rPr>
              <a:t>the work of</a:t>
            </a:r>
          </a:p>
          <a:p>
            <a:r>
              <a:rPr lang="en-US" b="0" dirty="0" smtClean="0">
                <a:latin typeface="TimesNewRoman"/>
              </a:rPr>
              <a:t>the organization. In a paragraph or two, the vision statement presents</a:t>
            </a:r>
          </a:p>
          <a:p>
            <a:r>
              <a:rPr lang="en-US" b="0" dirty="0" smtClean="0">
                <a:latin typeface="TimesNewRoman"/>
              </a:rPr>
              <a:t>“images of preferred conditions” and portrays standards of excellence that</a:t>
            </a:r>
          </a:p>
          <a:p>
            <a:r>
              <a:rPr lang="en-US" b="0" dirty="0" smtClean="0">
                <a:latin typeface="TimesNewRoman"/>
              </a:rPr>
              <a:t>the organization strives toward. Less than one page.</a:t>
            </a:r>
          </a:p>
          <a:p>
            <a:endParaRPr lang="en-US" b="0" dirty="0" smtClean="0">
              <a:latin typeface="TimesNewRoman"/>
            </a:endParaRPr>
          </a:p>
          <a:p>
            <a:pPr lvl="0" algn="ctr"/>
            <a:r>
              <a:rPr lang="en-US" sz="2400" dirty="0">
                <a:solidFill>
                  <a:srgbClr val="F96A1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What </a:t>
            </a:r>
            <a:r>
              <a:rPr lang="en-US" sz="2400" dirty="0" smtClean="0">
                <a:solidFill>
                  <a:srgbClr val="F96A1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would a </a:t>
            </a:r>
            <a:r>
              <a:rPr lang="en-US" sz="2400" dirty="0">
                <a:solidFill>
                  <a:srgbClr val="F96A1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great </a:t>
            </a:r>
            <a:r>
              <a:rPr lang="en-US" sz="2400" dirty="0" smtClean="0">
                <a:solidFill>
                  <a:srgbClr val="F96A1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PLC </a:t>
            </a:r>
            <a:r>
              <a:rPr lang="en-US" sz="2400" dirty="0">
                <a:solidFill>
                  <a:srgbClr val="F96A1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look like?</a:t>
            </a:r>
          </a:p>
          <a:p>
            <a:pPr algn="ctr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Franklin Gothic Book" pitchFamily="34" charset="0"/>
              </a:rPr>
              <a:t>Activities:</a:t>
            </a:r>
          </a:p>
          <a:p>
            <a:pPr algn="ctr"/>
            <a:r>
              <a:rPr lang="en-US" sz="2000" dirty="0" smtClean="0">
                <a:solidFill>
                  <a:srgbClr val="002060"/>
                </a:solidFill>
                <a:latin typeface="Franklin Gothic Book" pitchFamily="34" charset="0"/>
              </a:rPr>
              <a:t>Brainstorm </a:t>
            </a:r>
          </a:p>
          <a:p>
            <a:pPr algn="ctr"/>
            <a:r>
              <a:rPr lang="en-US" sz="2000" dirty="0" smtClean="0">
                <a:solidFill>
                  <a:srgbClr val="002060"/>
                </a:solidFill>
                <a:latin typeface="Franklin Gothic Book" pitchFamily="34" charset="0"/>
              </a:rPr>
              <a:t>Capturing a Vision</a:t>
            </a:r>
          </a:p>
          <a:p>
            <a:pPr algn="ctr"/>
            <a:endParaRPr lang="en-US" sz="2800" dirty="0">
              <a:solidFill>
                <a:srgbClr val="F96A1B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algn="ctr"/>
            <a:endParaRPr lang="en-US" sz="2000" dirty="0" smtClean="0">
              <a:solidFill>
                <a:srgbClr val="002060"/>
              </a:solidFill>
              <a:latin typeface="Franklin Gothic Book" pitchFamily="34" charset="0"/>
            </a:endParaRPr>
          </a:p>
          <a:p>
            <a:pPr algn="ctr"/>
            <a:endParaRPr lang="en-US" sz="2000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125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/>
              <a:t>Purpose: </a:t>
            </a:r>
            <a:r>
              <a:rPr lang="en-US" dirty="0" smtClean="0"/>
              <a:t>generate lots of ideas, inclusive of voice, no judgment</a:t>
            </a:r>
            <a:endParaRPr lang="en-US" dirty="0"/>
          </a:p>
          <a:p>
            <a:pPr marL="0" indent="0">
              <a:buNone/>
            </a:pPr>
            <a:r>
              <a:rPr lang="en-US" u="sng" dirty="0" smtClean="0"/>
              <a:t>Process:  </a:t>
            </a:r>
            <a:r>
              <a:rPr lang="en-US" dirty="0"/>
              <a:t>u</a:t>
            </a:r>
            <a:r>
              <a:rPr lang="en-US" dirty="0" smtClean="0"/>
              <a:t>se big paper, short time, capture all ideas</a:t>
            </a:r>
          </a:p>
          <a:p>
            <a:pPr marL="0" indent="0">
              <a:buNone/>
            </a:pPr>
            <a:r>
              <a:rPr lang="en-US" u="sng" dirty="0" smtClean="0"/>
              <a:t>Facilitator: </a:t>
            </a:r>
            <a:r>
              <a:rPr lang="en-US" dirty="0" smtClean="0"/>
              <a:t>check for participation, 2</a:t>
            </a:r>
            <a:r>
              <a:rPr lang="en-US" baseline="30000" dirty="0" smtClean="0"/>
              <a:t>nd</a:t>
            </a:r>
            <a:r>
              <a:rPr lang="en-US" dirty="0" smtClean="0"/>
              <a:t> step is clarification</a:t>
            </a:r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r>
              <a:rPr lang="en-US" sz="2800" dirty="0" smtClean="0"/>
              <a:t>Need additional tools for selection and agreement.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798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Capturing a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Newspaper headline (goals)</a:t>
            </a:r>
          </a:p>
          <a:p>
            <a:r>
              <a:rPr lang="en-US" dirty="0" smtClean="0"/>
              <a:t>Bumper sticker (main message)</a:t>
            </a:r>
          </a:p>
          <a:p>
            <a:r>
              <a:rPr lang="en-US" dirty="0" smtClean="0"/>
              <a:t>Draw the ideal team member (qualities)</a:t>
            </a:r>
          </a:p>
          <a:p>
            <a:r>
              <a:rPr lang="en-US" dirty="0" smtClean="0"/>
              <a:t>3-5 panel storyboard (show actions)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Be creative!</a:t>
            </a:r>
          </a:p>
          <a:p>
            <a:pPr marL="0" indent="0" algn="ctr">
              <a:buNone/>
            </a:pPr>
            <a:r>
              <a:rPr lang="en-US" dirty="0" smtClean="0"/>
              <a:t>Have fun!</a:t>
            </a:r>
          </a:p>
          <a:p>
            <a:pPr marL="0" indent="0" algn="ctr">
              <a:buNone/>
            </a:pPr>
            <a:r>
              <a:rPr lang="en-US" sz="2800" dirty="0" smtClean="0"/>
              <a:t>Use a combination of activities with many small groups.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254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81000"/>
            <a:ext cx="815340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en-US" sz="14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800" b="1" dirty="0">
                <a:solidFill>
                  <a:srgbClr val="000080"/>
                </a:solidFill>
                <a:latin typeface="Times New Roman"/>
              </a:rPr>
              <a:t>“HOURGLASS” MODEL OF STRATEGIC PLANNING</a:t>
            </a:r>
          </a:p>
          <a:p>
            <a:r>
              <a:rPr lang="en-US" sz="1600" b="1" dirty="0">
                <a:solidFill>
                  <a:srgbClr val="000080"/>
                </a:solidFill>
                <a:latin typeface="Times New Roman"/>
              </a:rPr>
              <a:t> </a:t>
            </a:r>
            <a:endParaRPr lang="en-US" sz="1600" dirty="0">
              <a:solidFill>
                <a:srgbClr val="000080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Results </a:t>
            </a: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Short Term Results </a:t>
            </a:r>
          </a:p>
          <a:p>
            <a:pPr algn="ctr"/>
            <a:endParaRPr lang="en-US" dirty="0">
              <a:solidFill>
                <a:srgbClr val="800000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Action Plans </a:t>
            </a: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Benchmarks </a:t>
            </a:r>
          </a:p>
          <a:p>
            <a:pPr algn="ctr"/>
            <a:endParaRPr lang="en-US" dirty="0">
              <a:solidFill>
                <a:srgbClr val="319964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Goals </a:t>
            </a:r>
          </a:p>
          <a:p>
            <a:pPr algn="ctr"/>
            <a:r>
              <a:rPr lang="en-US" b="1" dirty="0">
                <a:solidFill>
                  <a:srgbClr val="0000FF"/>
                </a:solidFill>
                <a:latin typeface="Times New Roman"/>
              </a:rPr>
              <a:t>Current Reality </a:t>
            </a:r>
          </a:p>
          <a:p>
            <a:pPr algn="ctr"/>
            <a:endParaRPr lang="en-US" dirty="0">
              <a:solidFill>
                <a:srgbClr val="0000FF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Mission</a:t>
            </a: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 </a:t>
            </a: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Shared Vision </a:t>
            </a:r>
          </a:p>
          <a:p>
            <a:pPr algn="ctr"/>
            <a:endParaRPr lang="en-US" dirty="0">
              <a:solidFill>
                <a:srgbClr val="319964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Shared Core Beliefs 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590800" y="1676400"/>
            <a:ext cx="4038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743200" y="6019800"/>
            <a:ext cx="4038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590800" y="1676400"/>
            <a:ext cx="4191000" cy="4343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743200" y="1676400"/>
            <a:ext cx="3886200" cy="4343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76600" y="2362200"/>
            <a:ext cx="2743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962400" y="3124200"/>
            <a:ext cx="1371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038600" y="4572000"/>
            <a:ext cx="1295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581400" y="5105400"/>
            <a:ext cx="228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119820" y="6017491"/>
            <a:ext cx="29805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© 1991 Arkansas Leadership Academy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University of Arkansas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All Rights Reserved</a:t>
            </a:r>
          </a:p>
        </p:txBody>
      </p:sp>
      <p:sp>
        <p:nvSpPr>
          <p:cNvPr id="7" name="Curved Right Arrow 6"/>
          <p:cNvSpPr/>
          <p:nvPr/>
        </p:nvSpPr>
        <p:spPr>
          <a:xfrm rot="8503344">
            <a:off x="5486399" y="3782543"/>
            <a:ext cx="762000" cy="9906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444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2400" b="0" dirty="0" smtClean="0">
                <a:latin typeface="TimesNewRoman"/>
              </a:rPr>
              <a:t>Why do we exist?</a:t>
            </a:r>
          </a:p>
          <a:p>
            <a:r>
              <a:rPr lang="en-US" b="0" dirty="0" smtClean="0">
                <a:latin typeface="TimesNewRoman"/>
              </a:rPr>
              <a:t>A </a:t>
            </a:r>
            <a:r>
              <a:rPr lang="en-US" b="0" dirty="0">
                <a:latin typeface="TimesNewRoman"/>
              </a:rPr>
              <a:t>clear, concise statement that indicates </a:t>
            </a:r>
            <a:r>
              <a:rPr lang="en-US" dirty="0">
                <a:latin typeface="TimesNewRoman"/>
              </a:rPr>
              <a:t>who</a:t>
            </a:r>
            <a:r>
              <a:rPr lang="en-US" b="0" dirty="0">
                <a:latin typeface="TimesNewRoman"/>
              </a:rPr>
              <a:t> the customer is, what the</a:t>
            </a:r>
          </a:p>
          <a:p>
            <a:r>
              <a:rPr lang="en-US" b="0" dirty="0">
                <a:latin typeface="TimesNewRoman"/>
              </a:rPr>
              <a:t>ultimate </a:t>
            </a:r>
            <a:r>
              <a:rPr lang="en-US" dirty="0">
                <a:latin typeface="TimesNewRoman"/>
              </a:rPr>
              <a:t>outcomes</a:t>
            </a:r>
            <a:r>
              <a:rPr lang="en-US" b="0" dirty="0">
                <a:latin typeface="TimesNewRoman"/>
              </a:rPr>
              <a:t> are, </a:t>
            </a:r>
            <a:r>
              <a:rPr lang="en-US" dirty="0">
                <a:latin typeface="TimesNewRoman"/>
              </a:rPr>
              <a:t>what</a:t>
            </a:r>
            <a:r>
              <a:rPr lang="en-US" b="0" dirty="0">
                <a:latin typeface="TimesNewRoman"/>
              </a:rPr>
              <a:t> products, services, or relationships the</a:t>
            </a:r>
          </a:p>
          <a:p>
            <a:r>
              <a:rPr lang="en-US" b="0" dirty="0">
                <a:latin typeface="TimesNewRoman"/>
              </a:rPr>
              <a:t>organizations provides, and </a:t>
            </a:r>
            <a:r>
              <a:rPr lang="en-US" dirty="0">
                <a:latin typeface="TimesNewRoman"/>
              </a:rPr>
              <a:t>how</a:t>
            </a:r>
            <a:r>
              <a:rPr lang="en-US" b="0" dirty="0">
                <a:latin typeface="TimesNewRoman"/>
              </a:rPr>
              <a:t> members of the organization work toward</a:t>
            </a:r>
          </a:p>
          <a:p>
            <a:r>
              <a:rPr lang="en-US" b="0" dirty="0">
                <a:latin typeface="TimesNewRoman"/>
              </a:rPr>
              <a:t>achieving the desired results. Less than 50 words is ideal</a:t>
            </a:r>
            <a:r>
              <a:rPr lang="en-US" b="0" dirty="0" smtClean="0">
                <a:latin typeface="TimesNewRoman"/>
              </a:rPr>
              <a:t>.</a:t>
            </a:r>
          </a:p>
          <a:p>
            <a:endParaRPr lang="en-US" b="0" dirty="0">
              <a:latin typeface="TimesNewRoman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70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787640" cy="357984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2600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NewRoman"/>
              </a:rPr>
              <a:t>Why do we exist?</a:t>
            </a:r>
          </a:p>
          <a:p>
            <a:r>
              <a:rPr lang="en-US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NewRoman"/>
              </a:rPr>
              <a:t>A </a:t>
            </a:r>
            <a:r>
              <a:rPr lang="en-US" b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NewRoman"/>
              </a:rPr>
              <a:t>clear, concise statement that indicates who the customer is, what the</a:t>
            </a:r>
          </a:p>
          <a:p>
            <a:r>
              <a:rPr lang="en-US" b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NewRoman"/>
              </a:rPr>
              <a:t>ultimate outcomes are, what products, services, or relationships the</a:t>
            </a:r>
          </a:p>
          <a:p>
            <a:r>
              <a:rPr lang="en-US" b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NewRoman"/>
              </a:rPr>
              <a:t>organizations provides, and </a:t>
            </a:r>
            <a:endParaRPr lang="en-US" b="0" dirty="0" smtClean="0">
              <a:solidFill>
                <a:schemeClr val="tx1">
                  <a:lumMod val="50000"/>
                  <a:lumOff val="50000"/>
                </a:schemeClr>
              </a:solidFill>
              <a:latin typeface="TimesNewRoman"/>
            </a:endParaRPr>
          </a:p>
          <a:p>
            <a:r>
              <a:rPr lang="en-US" sz="4400" b="0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"/>
              </a:rPr>
              <a:t>h</a:t>
            </a:r>
            <a:r>
              <a:rPr lang="en-US" sz="4400" b="0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"/>
              </a:rPr>
              <a:t>ow</a:t>
            </a:r>
            <a:r>
              <a:rPr lang="en-US" sz="4400" b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"/>
              </a:rPr>
              <a:t> members </a:t>
            </a:r>
            <a:r>
              <a:rPr lang="en-US" sz="4400" b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"/>
              </a:rPr>
              <a:t>of the organization work toward</a:t>
            </a:r>
          </a:p>
          <a:p>
            <a:r>
              <a:rPr lang="en-US" sz="4400" b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"/>
              </a:rPr>
              <a:t>     achieving </a:t>
            </a:r>
            <a:r>
              <a:rPr lang="en-US" sz="4400" b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"/>
              </a:rPr>
              <a:t>the desired results</a:t>
            </a:r>
            <a:r>
              <a:rPr lang="en-US" b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NewRoman"/>
              </a:rPr>
              <a:t>.</a:t>
            </a:r>
            <a:r>
              <a:rPr lang="en-US" b="0" dirty="0">
                <a:latin typeface="TimesNewRoman"/>
              </a:rPr>
              <a:t> </a:t>
            </a:r>
            <a:endParaRPr lang="en-US" b="0" dirty="0" smtClean="0">
              <a:latin typeface="TimesNewRoman"/>
            </a:endParaRPr>
          </a:p>
          <a:p>
            <a:r>
              <a:rPr lang="en-US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NewRoman"/>
              </a:rPr>
              <a:t>                                                                                         Less </a:t>
            </a:r>
            <a:r>
              <a:rPr lang="en-US" b="0" dirty="0">
                <a:solidFill>
                  <a:schemeClr val="tx1">
                    <a:lumMod val="50000"/>
                    <a:lumOff val="50000"/>
                  </a:schemeClr>
                </a:solidFill>
                <a:latin typeface="TimesNewRoman"/>
              </a:rPr>
              <a:t>than 50 words is ideal</a:t>
            </a:r>
            <a:r>
              <a:rPr lang="en-US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NewRoman"/>
              </a:rPr>
              <a:t>.</a:t>
            </a:r>
          </a:p>
          <a:p>
            <a:endParaRPr lang="en-US" b="0" dirty="0">
              <a:latin typeface="TimesNewRoman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616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7872845" cy="4267200"/>
          </a:xfrm>
        </p:spPr>
        <p:txBody>
          <a:bodyPr>
            <a:normAutofit fontScale="92500" lnSpcReduction="10000"/>
          </a:bodyPr>
          <a:lstStyle/>
          <a:p>
            <a:r>
              <a:rPr lang="en-US" sz="2000" i="1" dirty="0">
                <a:solidFill>
                  <a:schemeClr val="accent2">
                    <a:lumMod val="50000"/>
                  </a:schemeClr>
                </a:solidFill>
              </a:rPr>
              <a:t>“Six essential factors work in concert to produce a sense of shared responsibility for student success.” </a:t>
            </a:r>
            <a:endParaRPr lang="en-US" sz="20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800" dirty="0" smtClean="0">
                <a:solidFill>
                  <a:srgbClr val="002060"/>
                </a:solidFill>
              </a:rPr>
              <a:t>Compelling </a:t>
            </a:r>
            <a:r>
              <a:rPr lang="en-US" sz="1800" u="sng" dirty="0" smtClean="0">
                <a:solidFill>
                  <a:srgbClr val="002060"/>
                </a:solidFill>
              </a:rPr>
              <a:t>purpose</a:t>
            </a:r>
            <a:r>
              <a:rPr lang="en-US" sz="1800" dirty="0" smtClean="0">
                <a:solidFill>
                  <a:srgbClr val="002060"/>
                </a:solidFill>
              </a:rPr>
              <a:t>, </a:t>
            </a:r>
            <a:r>
              <a:rPr lang="en-US" sz="1800" u="sng" dirty="0" smtClean="0">
                <a:solidFill>
                  <a:srgbClr val="002060"/>
                </a:solidFill>
              </a:rPr>
              <a:t>shared </a:t>
            </a:r>
            <a:r>
              <a:rPr lang="en-US" sz="1800" dirty="0" smtClean="0">
                <a:solidFill>
                  <a:srgbClr val="002060"/>
                </a:solidFill>
              </a:rPr>
              <a:t>standards, and academic </a:t>
            </a:r>
            <a:r>
              <a:rPr lang="en-US" sz="1800" u="sng" dirty="0" smtClean="0">
                <a:solidFill>
                  <a:srgbClr val="002060"/>
                </a:solidFill>
              </a:rPr>
              <a:t>focus</a:t>
            </a:r>
          </a:p>
          <a:p>
            <a:pPr>
              <a:buFont typeface="+mj-lt"/>
              <a:buAutoNum type="arabicPeriod"/>
            </a:pPr>
            <a:r>
              <a:rPr lang="en-US" sz="1800" dirty="0" smtClean="0">
                <a:solidFill>
                  <a:srgbClr val="002060"/>
                </a:solidFill>
              </a:rPr>
              <a:t>Collective efficacy and </a:t>
            </a:r>
            <a:r>
              <a:rPr lang="en-US" sz="1800" u="sng" dirty="0" smtClean="0">
                <a:solidFill>
                  <a:srgbClr val="002060"/>
                </a:solidFill>
              </a:rPr>
              <a:t>shared responsibility </a:t>
            </a:r>
            <a:r>
              <a:rPr lang="en-US" sz="1800" dirty="0" smtClean="0">
                <a:solidFill>
                  <a:srgbClr val="002060"/>
                </a:solidFill>
              </a:rPr>
              <a:t>for student learning</a:t>
            </a:r>
          </a:p>
          <a:p>
            <a:pPr>
              <a:buFont typeface="+mj-lt"/>
              <a:buAutoNum type="arabicPeriod"/>
            </a:pPr>
            <a:r>
              <a:rPr lang="en-US" sz="1800" u="sng" dirty="0" smtClean="0">
                <a:solidFill>
                  <a:srgbClr val="002060"/>
                </a:solidFill>
              </a:rPr>
              <a:t>Collaborative</a:t>
            </a:r>
            <a:r>
              <a:rPr lang="en-US" sz="1800" dirty="0" smtClean="0">
                <a:solidFill>
                  <a:srgbClr val="002060"/>
                </a:solidFill>
              </a:rPr>
              <a:t> culture</a:t>
            </a:r>
          </a:p>
          <a:p>
            <a:pPr>
              <a:buFont typeface="+mj-lt"/>
              <a:buAutoNum type="arabicPeriod"/>
            </a:pPr>
            <a:r>
              <a:rPr lang="en-US" sz="1800" u="sng" dirty="0" smtClean="0">
                <a:solidFill>
                  <a:srgbClr val="002060"/>
                </a:solidFill>
              </a:rPr>
              <a:t>Communal application </a:t>
            </a:r>
            <a:r>
              <a:rPr lang="en-US" sz="1800" dirty="0" smtClean="0">
                <a:solidFill>
                  <a:srgbClr val="002060"/>
                </a:solidFill>
              </a:rPr>
              <a:t>of effective teaching practices and </a:t>
            </a:r>
            <a:r>
              <a:rPr lang="en-US" sz="1800" dirty="0" err="1" smtClean="0">
                <a:solidFill>
                  <a:srgbClr val="002060"/>
                </a:solidFill>
              </a:rPr>
              <a:t>deprivatized</a:t>
            </a:r>
            <a:r>
              <a:rPr lang="en-US" sz="1800" dirty="0" smtClean="0">
                <a:solidFill>
                  <a:srgbClr val="002060"/>
                </a:solidFill>
              </a:rPr>
              <a:t> practice</a:t>
            </a:r>
          </a:p>
          <a:p>
            <a:pPr>
              <a:buFont typeface="+mj-lt"/>
              <a:buAutoNum type="arabicPeriod"/>
            </a:pPr>
            <a:r>
              <a:rPr lang="en-US" sz="1800" u="sng" dirty="0" smtClean="0">
                <a:solidFill>
                  <a:srgbClr val="002060"/>
                </a:solidFill>
              </a:rPr>
              <a:t>Relational trust </a:t>
            </a:r>
            <a:r>
              <a:rPr lang="en-US" sz="1800" dirty="0" smtClean="0">
                <a:solidFill>
                  <a:srgbClr val="002060"/>
                </a:solidFill>
              </a:rPr>
              <a:t>in one another, in students, and in parents</a:t>
            </a:r>
          </a:p>
          <a:p>
            <a:pPr>
              <a:buFont typeface="+mj-lt"/>
              <a:buAutoNum type="arabicPeriod"/>
            </a:pPr>
            <a:r>
              <a:rPr lang="en-US" sz="1800" u="sng" dirty="0" smtClean="0">
                <a:solidFill>
                  <a:srgbClr val="002060"/>
                </a:solidFill>
              </a:rPr>
              <a:t>Individual and group learning </a:t>
            </a:r>
            <a:r>
              <a:rPr lang="en-US" sz="1800" dirty="0" smtClean="0">
                <a:solidFill>
                  <a:srgbClr val="002060"/>
                </a:solidFill>
              </a:rPr>
              <a:t>based on on-going assessment and feedback</a:t>
            </a:r>
          </a:p>
          <a:p>
            <a:pPr>
              <a:buFont typeface="+mj-lt"/>
              <a:buAutoNum type="arabicPeriod"/>
            </a:pPr>
            <a:endParaRPr lang="en-US" sz="1800" dirty="0" smtClean="0">
              <a:solidFill>
                <a:srgbClr val="002060"/>
              </a:solidFill>
            </a:endParaRPr>
          </a:p>
          <a:p>
            <a:pPr marL="0" indent="0"/>
            <a:r>
              <a:rPr lang="en-US" sz="2600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“Without such a focus, groups spend their time talking about and around peripheral issues instead of working on the work of learning and teaching</a:t>
            </a:r>
            <a:r>
              <a:rPr lang="en-US" sz="2600" b="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.”</a:t>
            </a:r>
            <a:endParaRPr lang="en-US" sz="2600" b="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/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86400" y="6019800"/>
            <a:ext cx="3006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Garmston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&amp; Wellman, p. 15)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7042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we?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 smtClean="0"/>
              <a:t>Introductions</a:t>
            </a:r>
          </a:p>
          <a:p>
            <a:pPr algn="ctr"/>
            <a:r>
              <a:rPr lang="en-US" sz="7200" dirty="0" smtClean="0"/>
              <a:t>NORMS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503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81000"/>
            <a:ext cx="815340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en-US" sz="14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800" b="1" dirty="0">
                <a:solidFill>
                  <a:srgbClr val="000080"/>
                </a:solidFill>
                <a:latin typeface="Times New Roman"/>
              </a:rPr>
              <a:t>“HOURGLASS” MODEL OF STRATEGIC PLANNING</a:t>
            </a:r>
          </a:p>
          <a:p>
            <a:r>
              <a:rPr lang="en-US" sz="1600" b="1" dirty="0">
                <a:solidFill>
                  <a:srgbClr val="000080"/>
                </a:solidFill>
                <a:latin typeface="Times New Roman"/>
              </a:rPr>
              <a:t> </a:t>
            </a:r>
            <a:endParaRPr lang="en-US" sz="1600" dirty="0">
              <a:solidFill>
                <a:srgbClr val="000080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Results </a:t>
            </a: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Short Term Results </a:t>
            </a:r>
          </a:p>
          <a:p>
            <a:pPr algn="ctr"/>
            <a:endParaRPr lang="en-US" dirty="0">
              <a:solidFill>
                <a:srgbClr val="800000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Action Plans </a:t>
            </a: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Benchmarks </a:t>
            </a:r>
          </a:p>
          <a:p>
            <a:pPr algn="ctr"/>
            <a:endParaRPr lang="en-US" dirty="0">
              <a:solidFill>
                <a:srgbClr val="319964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Goals </a:t>
            </a:r>
          </a:p>
          <a:p>
            <a:pPr algn="ctr"/>
            <a:r>
              <a:rPr lang="en-US" b="1" dirty="0">
                <a:solidFill>
                  <a:srgbClr val="0000FF"/>
                </a:solidFill>
                <a:latin typeface="Times New Roman"/>
              </a:rPr>
              <a:t>Current Reality </a:t>
            </a:r>
          </a:p>
          <a:p>
            <a:pPr algn="ctr"/>
            <a:endParaRPr lang="en-US" dirty="0">
              <a:solidFill>
                <a:srgbClr val="0000FF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Mission</a:t>
            </a: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 </a:t>
            </a: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Shared Vision </a:t>
            </a:r>
          </a:p>
          <a:p>
            <a:pPr algn="ctr"/>
            <a:endParaRPr lang="en-US" dirty="0">
              <a:solidFill>
                <a:srgbClr val="319964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Shared Core Beliefs 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590800" y="1676400"/>
            <a:ext cx="4038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743200" y="6019800"/>
            <a:ext cx="4038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590800" y="1676400"/>
            <a:ext cx="4191000" cy="4343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743200" y="1676400"/>
            <a:ext cx="3886200" cy="4343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76600" y="2362200"/>
            <a:ext cx="2743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962400" y="3124200"/>
            <a:ext cx="1371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038600" y="4572000"/>
            <a:ext cx="1295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581400" y="5105400"/>
            <a:ext cx="228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119820" y="6017491"/>
            <a:ext cx="29805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© 1991 Arkansas Leadership Academy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University of Arkansas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All Rights Reserved</a:t>
            </a:r>
          </a:p>
        </p:txBody>
      </p:sp>
      <p:pic>
        <p:nvPicPr>
          <p:cNvPr id="2050" name="Picture 2" descr="C:\Users\dpeer\AppData\Local\Microsoft\Windows\Temporary Internet Files\Content.IE5\OZ2CP9SP\MM900395698[1]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2540" y="3342112"/>
            <a:ext cx="948120" cy="88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85800" y="3599902"/>
            <a:ext cx="2130711" cy="38472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 cmpd="sng">
            <a:solidFill>
              <a:schemeClr val="tx1"/>
            </a:solidFill>
          </a:ln>
          <a:effectLst>
            <a:reflection blurRad="6350" stA="52000" endA="300" endPos="350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en-US" sz="1900" dirty="0" smtClean="0">
                <a:solidFill>
                  <a:schemeClr val="bg1"/>
                </a:solidFill>
              </a:rPr>
              <a:t>How do you know ?</a:t>
            </a:r>
            <a:endParaRPr lang="en-US" sz="1900" dirty="0">
              <a:solidFill>
                <a:schemeClr val="bg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756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81000"/>
            <a:ext cx="815340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en-US" sz="14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800" b="1" dirty="0">
                <a:solidFill>
                  <a:srgbClr val="000080"/>
                </a:solidFill>
                <a:latin typeface="Times New Roman"/>
              </a:rPr>
              <a:t>“HOURGLASS” MODEL OF STRATEGIC PLANNING</a:t>
            </a:r>
          </a:p>
          <a:p>
            <a:r>
              <a:rPr lang="en-US" sz="1600" b="1" dirty="0">
                <a:solidFill>
                  <a:srgbClr val="000080"/>
                </a:solidFill>
                <a:latin typeface="Times New Roman"/>
              </a:rPr>
              <a:t> </a:t>
            </a:r>
            <a:endParaRPr lang="en-US" sz="1600" dirty="0">
              <a:solidFill>
                <a:srgbClr val="000080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Results </a:t>
            </a: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Short Term Results </a:t>
            </a:r>
          </a:p>
          <a:p>
            <a:pPr algn="ctr"/>
            <a:endParaRPr lang="en-US" dirty="0">
              <a:solidFill>
                <a:srgbClr val="800000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Action Plans </a:t>
            </a: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Benchmarks </a:t>
            </a:r>
          </a:p>
          <a:p>
            <a:pPr algn="ctr"/>
            <a:endParaRPr lang="en-US" dirty="0">
              <a:solidFill>
                <a:srgbClr val="319964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Goals </a:t>
            </a:r>
          </a:p>
          <a:p>
            <a:pPr algn="ctr"/>
            <a:r>
              <a:rPr lang="en-US" b="1" dirty="0">
                <a:solidFill>
                  <a:srgbClr val="0000FF"/>
                </a:solidFill>
                <a:latin typeface="Times New Roman"/>
              </a:rPr>
              <a:t>Current Reality </a:t>
            </a:r>
          </a:p>
          <a:p>
            <a:pPr algn="ctr"/>
            <a:endParaRPr lang="en-US" dirty="0">
              <a:solidFill>
                <a:srgbClr val="0000FF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Mission</a:t>
            </a: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 </a:t>
            </a: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Shared Vision </a:t>
            </a:r>
          </a:p>
          <a:p>
            <a:pPr algn="ctr"/>
            <a:endParaRPr lang="en-US" dirty="0">
              <a:solidFill>
                <a:srgbClr val="319964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Shared Core Beliefs 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590800" y="1676400"/>
            <a:ext cx="4038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743200" y="6019800"/>
            <a:ext cx="4038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590800" y="1676400"/>
            <a:ext cx="4191000" cy="4343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743200" y="1676400"/>
            <a:ext cx="3886200" cy="4343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76600" y="2362200"/>
            <a:ext cx="2743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962400" y="3124200"/>
            <a:ext cx="1371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038600" y="4572000"/>
            <a:ext cx="1295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581400" y="5105400"/>
            <a:ext cx="228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119820" y="6017491"/>
            <a:ext cx="29805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© 1991 Arkansas Leadership Academy</a:t>
            </a:r>
          </a:p>
          <a:p>
            <a:pPr algn="ctr"/>
            <a:r>
              <a:rPr lang="en-US" sz="1400" dirty="0" smtClean="0"/>
              <a:t>University of Arkansas</a:t>
            </a:r>
          </a:p>
          <a:p>
            <a:pPr algn="ctr"/>
            <a:r>
              <a:rPr lang="en-US" sz="1400" dirty="0" smtClean="0"/>
              <a:t>All Rights Reserved</a:t>
            </a:r>
            <a:endParaRPr lang="en-US" sz="1400" dirty="0"/>
          </a:p>
        </p:txBody>
      </p:sp>
      <p:sp>
        <p:nvSpPr>
          <p:cNvPr id="14" name="Isosceles Triangle 13"/>
          <p:cNvSpPr/>
          <p:nvPr/>
        </p:nvSpPr>
        <p:spPr>
          <a:xfrm>
            <a:off x="2743199" y="3848100"/>
            <a:ext cx="3962401" cy="2169391"/>
          </a:xfrm>
          <a:prstGeom prst="triangle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urved Right Arrow 18"/>
          <p:cNvSpPr/>
          <p:nvPr/>
        </p:nvSpPr>
        <p:spPr>
          <a:xfrm rot="9602342">
            <a:off x="5547658" y="3008831"/>
            <a:ext cx="762000" cy="1614701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733800" y="3581400"/>
            <a:ext cx="1828800" cy="381000"/>
          </a:xfrm>
          <a:prstGeom prst="rect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449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dpeer\AppData\Local\Microsoft\Windows\Temporary Internet Files\Content.IE5\2GH3Q1SZ\MP91022103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124200"/>
            <a:ext cx="4495801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153400" cy="2759067"/>
          </a:xfrm>
        </p:spPr>
        <p:txBody>
          <a:bodyPr>
            <a:normAutofit lnSpcReduction="10000"/>
          </a:bodyPr>
          <a:lstStyle/>
          <a:p>
            <a:r>
              <a:rPr lang="en-US" sz="2000" b="0" dirty="0"/>
              <a:t>What results do we seek and how will we know we are making progress?</a:t>
            </a:r>
          </a:p>
          <a:p>
            <a:endParaRPr lang="en-US" sz="2000" b="0" dirty="0" smtClean="0">
              <a:latin typeface="TimesNewRoman"/>
            </a:endParaRPr>
          </a:p>
          <a:p>
            <a:r>
              <a:rPr lang="en-US" sz="2000" b="0" i="1" dirty="0" smtClean="0">
                <a:latin typeface="TimesNewRoman"/>
              </a:rPr>
              <a:t>Four </a:t>
            </a:r>
            <a:r>
              <a:rPr lang="en-US" sz="2000" b="0" i="1" dirty="0">
                <a:latin typeface="TimesNewRoman"/>
              </a:rPr>
              <a:t>to five urgent and important </a:t>
            </a:r>
            <a:r>
              <a:rPr lang="en-US" sz="2000" i="1" dirty="0">
                <a:latin typeface="TimesNewRoman"/>
              </a:rPr>
              <a:t>targets</a:t>
            </a:r>
            <a:r>
              <a:rPr lang="en-US" sz="2000" b="0" i="1" dirty="0">
                <a:latin typeface="TimesNewRoman"/>
              </a:rPr>
              <a:t> or performance </a:t>
            </a:r>
            <a:r>
              <a:rPr lang="en-US" sz="2000" b="0" i="1" dirty="0" smtClean="0">
                <a:latin typeface="TimesNewRoman"/>
              </a:rPr>
              <a:t>areas</a:t>
            </a:r>
          </a:p>
          <a:p>
            <a:r>
              <a:rPr lang="en-US" sz="2000" b="0" i="1" dirty="0" smtClean="0">
                <a:latin typeface="TimesNewRoman"/>
              </a:rPr>
              <a:t>which must be </a:t>
            </a:r>
            <a:r>
              <a:rPr lang="en-US" sz="2000" b="0" i="1" dirty="0">
                <a:latin typeface="TimesNewRoman"/>
              </a:rPr>
              <a:t>acted upon if the </a:t>
            </a:r>
            <a:r>
              <a:rPr lang="en-US" sz="2000" b="0" i="1" dirty="0" smtClean="0">
                <a:latin typeface="TimesNewRoman"/>
              </a:rPr>
              <a:t>organization</a:t>
            </a:r>
          </a:p>
          <a:p>
            <a:r>
              <a:rPr lang="en-US" sz="2000" b="0" i="1" dirty="0" smtClean="0">
                <a:latin typeface="TimesNewRoman"/>
              </a:rPr>
              <a:t>is </a:t>
            </a:r>
            <a:r>
              <a:rPr lang="en-US" sz="2000" b="0" i="1" dirty="0">
                <a:latin typeface="TimesNewRoman"/>
              </a:rPr>
              <a:t>to be true to its beliefs, </a:t>
            </a:r>
            <a:endParaRPr lang="en-US" sz="2000" b="0" i="1" dirty="0" smtClean="0">
              <a:latin typeface="TimesNewRoman"/>
            </a:endParaRPr>
          </a:p>
          <a:p>
            <a:r>
              <a:rPr lang="en-US" sz="2000" b="0" i="1" dirty="0" smtClean="0">
                <a:latin typeface="TimesNewRoman"/>
              </a:rPr>
              <a:t>realize </a:t>
            </a:r>
            <a:r>
              <a:rPr lang="en-US" sz="2000" b="0" i="1" dirty="0">
                <a:latin typeface="TimesNewRoman"/>
              </a:rPr>
              <a:t>its </a:t>
            </a:r>
            <a:r>
              <a:rPr lang="en-US" sz="2000" b="0" i="1" dirty="0" smtClean="0">
                <a:latin typeface="TimesNewRoman"/>
              </a:rPr>
              <a:t>vision,</a:t>
            </a:r>
          </a:p>
          <a:p>
            <a:r>
              <a:rPr lang="en-US" sz="2000" b="0" i="1" dirty="0" smtClean="0">
                <a:latin typeface="TimesNewRoman"/>
              </a:rPr>
              <a:t>and </a:t>
            </a:r>
            <a:r>
              <a:rPr lang="en-US" sz="2000" b="0" i="1" dirty="0">
                <a:latin typeface="TimesNewRoman"/>
              </a:rPr>
              <a:t>accomplish its mission</a:t>
            </a:r>
            <a:r>
              <a:rPr lang="en-US" sz="2000" b="0" i="1" dirty="0" smtClean="0">
                <a:latin typeface="TimesNewRoman"/>
              </a:rPr>
              <a:t>.</a:t>
            </a:r>
          </a:p>
          <a:p>
            <a:endParaRPr lang="en-US" sz="2000" b="0" dirty="0">
              <a:latin typeface="TimesNewRoman"/>
            </a:endParaRPr>
          </a:p>
          <a:p>
            <a:pPr algn="ctr"/>
            <a:endParaRPr lang="en-US" sz="2800" b="0" dirty="0" smtClean="0"/>
          </a:p>
        </p:txBody>
      </p:sp>
      <p:sp>
        <p:nvSpPr>
          <p:cNvPr id="5" name="TextBox 4"/>
          <p:cNvSpPr txBox="1"/>
          <p:nvPr/>
        </p:nvSpPr>
        <p:spPr>
          <a:xfrm rot="19704942">
            <a:off x="3506568" y="3056808"/>
            <a:ext cx="5779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algn="ctr">
              <a:spcBef>
                <a:spcPts val="800"/>
              </a:spcBef>
            </a:pPr>
            <a:r>
              <a:rPr lang="en-US" sz="2400" b="1" dirty="0">
                <a:solidFill>
                  <a:srgbClr val="F96A1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G</a:t>
            </a:r>
            <a:r>
              <a:rPr lang="en-US" sz="2400" b="1" dirty="0" smtClean="0">
                <a:solidFill>
                  <a:srgbClr val="F96A1B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oal for adult learning through a PLC?</a:t>
            </a:r>
            <a:endParaRPr lang="en-US" sz="2400" b="1" dirty="0">
              <a:solidFill>
                <a:srgbClr val="F96A1B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090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81000"/>
            <a:ext cx="815340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en-US" sz="14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800" b="1" dirty="0">
                <a:solidFill>
                  <a:srgbClr val="000080"/>
                </a:solidFill>
                <a:latin typeface="Times New Roman"/>
              </a:rPr>
              <a:t>“HOURGLASS” MODEL OF STRATEGIC PLANNING</a:t>
            </a:r>
          </a:p>
          <a:p>
            <a:r>
              <a:rPr lang="en-US" sz="1600" b="1" dirty="0">
                <a:solidFill>
                  <a:srgbClr val="000080"/>
                </a:solidFill>
                <a:latin typeface="Times New Roman"/>
              </a:rPr>
              <a:t> </a:t>
            </a:r>
            <a:endParaRPr lang="en-US" sz="1600" dirty="0">
              <a:solidFill>
                <a:srgbClr val="000080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Results </a:t>
            </a: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Short Term Results </a:t>
            </a:r>
          </a:p>
          <a:p>
            <a:pPr algn="ctr"/>
            <a:endParaRPr lang="en-US" dirty="0">
              <a:solidFill>
                <a:srgbClr val="800000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Action Plans </a:t>
            </a: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Benchmarks </a:t>
            </a:r>
          </a:p>
          <a:p>
            <a:pPr algn="ctr"/>
            <a:endParaRPr lang="en-US" dirty="0">
              <a:solidFill>
                <a:srgbClr val="319964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Goals </a:t>
            </a:r>
          </a:p>
          <a:p>
            <a:pPr algn="ctr"/>
            <a:r>
              <a:rPr lang="en-US" b="1" dirty="0">
                <a:solidFill>
                  <a:srgbClr val="0000FF"/>
                </a:solidFill>
                <a:latin typeface="Times New Roman"/>
              </a:rPr>
              <a:t>Current Reality </a:t>
            </a:r>
          </a:p>
          <a:p>
            <a:pPr algn="ctr"/>
            <a:endParaRPr lang="en-US" dirty="0">
              <a:solidFill>
                <a:srgbClr val="0000FF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Mission</a:t>
            </a: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 </a:t>
            </a: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Shared Vision </a:t>
            </a:r>
          </a:p>
          <a:p>
            <a:pPr algn="ctr"/>
            <a:endParaRPr lang="en-US" dirty="0">
              <a:solidFill>
                <a:srgbClr val="319964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Shared Core Beliefs 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590800" y="1676400"/>
            <a:ext cx="4038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743200" y="6019800"/>
            <a:ext cx="4038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590800" y="1676400"/>
            <a:ext cx="4191000" cy="4343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743200" y="1676400"/>
            <a:ext cx="3886200" cy="4343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76600" y="2362200"/>
            <a:ext cx="2743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962400" y="3124200"/>
            <a:ext cx="1371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038600" y="4572000"/>
            <a:ext cx="1295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581400" y="5105400"/>
            <a:ext cx="228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119820" y="6017491"/>
            <a:ext cx="29805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© 1991 Arkansas Leadership Academy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University of Arkansas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All Rights Reserved</a:t>
            </a:r>
          </a:p>
        </p:txBody>
      </p:sp>
      <p:sp>
        <p:nvSpPr>
          <p:cNvPr id="13" name="Left Brace 12"/>
          <p:cNvSpPr/>
          <p:nvPr/>
        </p:nvSpPr>
        <p:spPr>
          <a:xfrm>
            <a:off x="2133600" y="3124200"/>
            <a:ext cx="609600" cy="2844094"/>
          </a:xfrm>
          <a:prstGeom prst="leftBrace">
            <a:avLst/>
          </a:prstGeom>
          <a:ln w="53975" cmpd="sng"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655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dpeer\AppData\Local\Microsoft\Windows\Temporary Internet Files\Content.IE5\QO7A72W1\MP900411666[1]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725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173"/>
            <a:ext cx="9144000" cy="6893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How Did we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482840" cy="4995372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Context: </a:t>
            </a:r>
            <a:r>
              <a:rPr lang="en-US" sz="2000" dirty="0" smtClean="0"/>
              <a:t>Whole school core beliefs, vision, mission, goals and action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Essential Question: </a:t>
            </a:r>
            <a:r>
              <a:rPr lang="en-US" sz="2000" dirty="0" smtClean="0"/>
              <a:t>What is the work?</a:t>
            </a:r>
          </a:p>
          <a:p>
            <a:r>
              <a:rPr lang="en-US" sz="2000" dirty="0" smtClean="0"/>
              <a:t>	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Establishing a vision, mission, and goals which support the initiation of professional learning communities</a:t>
            </a:r>
          </a:p>
          <a:p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Objective: </a:t>
            </a:r>
            <a:r>
              <a:rPr lang="en-US" sz="2000" dirty="0" smtClean="0">
                <a:solidFill>
                  <a:srgbClr val="0070C0"/>
                </a:solidFill>
              </a:rPr>
              <a:t>Why are </a:t>
            </a:r>
            <a:r>
              <a:rPr lang="en-US" sz="2000" u="sng" dirty="0" smtClean="0">
                <a:solidFill>
                  <a:srgbClr val="0070C0"/>
                </a:solidFill>
              </a:rPr>
              <a:t>you</a:t>
            </a:r>
            <a:r>
              <a:rPr lang="en-US" sz="2000" dirty="0" smtClean="0">
                <a:solidFill>
                  <a:srgbClr val="0070C0"/>
                </a:solidFill>
              </a:rPr>
              <a:t> here?</a:t>
            </a:r>
          </a:p>
          <a:p>
            <a:endParaRPr lang="en-US" sz="2800" dirty="0" smtClean="0"/>
          </a:p>
          <a:p>
            <a:r>
              <a:rPr lang="en-US" sz="4400" dirty="0" smtClean="0"/>
              <a:t>Take-Out….. </a:t>
            </a:r>
          </a:p>
          <a:p>
            <a:r>
              <a:rPr lang="en-US" sz="4400" dirty="0" smtClean="0"/>
              <a:t>      Reflection on content &amp; </a:t>
            </a:r>
          </a:p>
          <a:p>
            <a:r>
              <a:rPr lang="en-US" sz="4400" dirty="0"/>
              <a:t> </a:t>
            </a:r>
            <a:r>
              <a:rPr lang="en-US" sz="4400" dirty="0" smtClean="0"/>
              <a:t>                         your next steps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732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 err="1" smtClean="0"/>
              <a:t>DuFour</a:t>
            </a:r>
            <a:r>
              <a:rPr lang="en-US" b="0" dirty="0" smtClean="0"/>
              <a:t>, R., </a:t>
            </a:r>
            <a:r>
              <a:rPr lang="en-US" b="0" dirty="0" err="1" smtClean="0"/>
              <a:t>DuFour</a:t>
            </a:r>
            <a:r>
              <a:rPr lang="en-US" b="0" dirty="0" smtClean="0"/>
              <a:t>, R., &amp; </a:t>
            </a:r>
            <a:r>
              <a:rPr lang="en-US" b="0" dirty="0" err="1" smtClean="0"/>
              <a:t>Eaker</a:t>
            </a:r>
            <a:r>
              <a:rPr lang="en-US" b="0" dirty="0" smtClean="0"/>
              <a:t>, R. (2008)</a:t>
            </a:r>
            <a:r>
              <a:rPr lang="en-US" b="0" i="1" dirty="0"/>
              <a:t> </a:t>
            </a:r>
            <a:r>
              <a:rPr lang="en-US" b="0" i="1" dirty="0" smtClean="0"/>
              <a:t> Revisiting professional learning communities </a:t>
            </a:r>
            <a:r>
              <a:rPr lang="en-US" b="0" i="1" dirty="0"/>
              <a:t>at </a:t>
            </a:r>
            <a:r>
              <a:rPr lang="en-US" b="0" i="1" dirty="0" smtClean="0"/>
              <a:t>work: New insights for improving schools</a:t>
            </a:r>
            <a:r>
              <a:rPr lang="en-US" b="0" dirty="0" smtClean="0"/>
              <a:t>. Bloomington, NJ: Solution Tree. </a:t>
            </a:r>
          </a:p>
          <a:p>
            <a:r>
              <a:rPr lang="en-US" b="0" dirty="0" err="1" smtClean="0"/>
              <a:t>Garmston</a:t>
            </a:r>
            <a:r>
              <a:rPr lang="en-US" b="0" dirty="0" smtClean="0"/>
              <a:t>, R. J., &amp; Wellman, B. M. (2009) </a:t>
            </a:r>
            <a:r>
              <a:rPr lang="en-US" b="0" i="1" dirty="0" smtClean="0"/>
              <a:t>The adaptive </a:t>
            </a:r>
            <a:r>
              <a:rPr lang="en-US" b="0" i="1" dirty="0"/>
              <a:t>s</a:t>
            </a:r>
            <a:r>
              <a:rPr lang="en-US" b="0" i="1" dirty="0" smtClean="0"/>
              <a:t>chool: A sourcebook for developing collaborative groups </a:t>
            </a:r>
            <a:r>
              <a:rPr lang="en-US" b="0" dirty="0" smtClean="0"/>
              <a:t>(2</a:t>
            </a:r>
            <a:r>
              <a:rPr lang="en-US" b="0" baseline="30000" dirty="0" smtClean="0"/>
              <a:t>nd</a:t>
            </a:r>
            <a:r>
              <a:rPr lang="en-US" b="0" dirty="0" smtClean="0"/>
              <a:t> ed.). Norwood, MA: Christopher-Gordon.</a:t>
            </a:r>
            <a:endParaRPr lang="en-US" b="0" dirty="0"/>
          </a:p>
          <a:p>
            <a:r>
              <a:rPr lang="en-US" b="0" dirty="0" smtClean="0"/>
              <a:t> </a:t>
            </a:r>
            <a:endParaRPr lang="en-US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952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00365" y="3505200"/>
            <a:ext cx="1515035" cy="19812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62400" y="3505200"/>
            <a:ext cx="5096435" cy="332468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Diana Peer</a:t>
            </a:r>
          </a:p>
          <a:p>
            <a:r>
              <a:rPr lang="en-US" sz="2000" dirty="0" smtClean="0"/>
              <a:t>Master Principal Leader</a:t>
            </a:r>
          </a:p>
          <a:p>
            <a:r>
              <a:rPr lang="en-US" sz="2000" dirty="0" smtClean="0"/>
              <a:t>Arkansas Leadership Academy</a:t>
            </a:r>
          </a:p>
          <a:p>
            <a:r>
              <a:rPr lang="en-US" sz="2000" dirty="0" smtClean="0">
                <a:hlinkClick r:id="rId3"/>
              </a:rPr>
              <a:t>dpeer@uark.edu</a:t>
            </a:r>
            <a:endParaRPr lang="en-US" sz="2000" dirty="0" smtClean="0"/>
          </a:p>
          <a:p>
            <a:r>
              <a:rPr lang="en-US" sz="2000" dirty="0" smtClean="0"/>
              <a:t>(479) 575-3030</a:t>
            </a:r>
          </a:p>
          <a:p>
            <a:r>
              <a:rPr lang="en-US" sz="2000" dirty="0" smtClean="0">
                <a:hlinkClick r:id="rId4"/>
              </a:rPr>
              <a:t>http://www.arkansasleadershipacademy.org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323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Why are we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00628"/>
            <a:ext cx="8534400" cy="392857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Context: </a:t>
            </a:r>
            <a:r>
              <a:rPr lang="en-US" sz="2800" dirty="0" smtClean="0"/>
              <a:t>Whole school core beliefs, vision, mission, goals and action</a:t>
            </a:r>
          </a:p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Essential Question: </a:t>
            </a:r>
            <a:r>
              <a:rPr lang="en-US" sz="2800" dirty="0" smtClean="0"/>
              <a:t>What is the work?</a:t>
            </a:r>
          </a:p>
          <a:p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</a:rPr>
              <a:t>Establishing a vision, mission, and goals which support the initiation of professional learning communities</a:t>
            </a:r>
          </a:p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Objective: </a:t>
            </a:r>
            <a:r>
              <a:rPr lang="en-US" sz="2800" dirty="0" smtClean="0">
                <a:solidFill>
                  <a:srgbClr val="0070C0"/>
                </a:solidFill>
              </a:rPr>
              <a:t>Why are </a:t>
            </a:r>
            <a:r>
              <a:rPr lang="en-US" sz="2800" u="sng" dirty="0" smtClean="0">
                <a:solidFill>
                  <a:srgbClr val="0070C0"/>
                </a:solidFill>
              </a:rPr>
              <a:t>you</a:t>
            </a:r>
            <a:r>
              <a:rPr lang="en-US" sz="2800" dirty="0" smtClean="0">
                <a:solidFill>
                  <a:srgbClr val="0070C0"/>
                </a:solidFill>
              </a:rPr>
              <a:t> here? </a:t>
            </a:r>
          </a:p>
          <a:p>
            <a:r>
              <a:rPr lang="en-US" sz="2800" dirty="0">
                <a:solidFill>
                  <a:srgbClr val="0070C0"/>
                </a:solidFill>
              </a:rPr>
              <a:t>	</a:t>
            </a:r>
            <a:r>
              <a:rPr lang="en-US" sz="2800" dirty="0" smtClean="0">
                <a:solidFill>
                  <a:srgbClr val="0070C0"/>
                </a:solidFill>
              </a:rPr>
              <a:t>			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What do you want to “take-out”?</a:t>
            </a:r>
          </a:p>
          <a:p>
            <a:endParaRPr lang="en-US" dirty="0"/>
          </a:p>
        </p:txBody>
      </p:sp>
      <p:pic>
        <p:nvPicPr>
          <p:cNvPr id="1026" name="Picture 2" descr="C:\Users\dpeer\AppData\Local\Microsoft\Windows\Temporary Internet Files\Content.IE5\2GH3Q1SZ\MP90042244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8754" y="5029201"/>
            <a:ext cx="2753957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6795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Dufour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dufour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, &amp;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Eaker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Mission (purpose)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Vision (clear direction)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Values (collective commitments)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Goals (indicators, timelines, and targets)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579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81000"/>
            <a:ext cx="815340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en-US" sz="14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800" b="1" dirty="0">
                <a:solidFill>
                  <a:srgbClr val="000080"/>
                </a:solidFill>
                <a:latin typeface="Times New Roman"/>
              </a:rPr>
              <a:t>“HOURGLASS” MODEL OF STRATEGIC PLANNING</a:t>
            </a:r>
          </a:p>
          <a:p>
            <a:r>
              <a:rPr lang="en-US" sz="1600" b="1" dirty="0">
                <a:solidFill>
                  <a:srgbClr val="000080"/>
                </a:solidFill>
                <a:latin typeface="Times New Roman"/>
              </a:rPr>
              <a:t> </a:t>
            </a:r>
            <a:endParaRPr lang="en-US" sz="1600" dirty="0">
              <a:solidFill>
                <a:srgbClr val="000080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Results </a:t>
            </a: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Short Term Results </a:t>
            </a:r>
          </a:p>
          <a:p>
            <a:pPr algn="ctr"/>
            <a:endParaRPr lang="en-US" dirty="0">
              <a:solidFill>
                <a:srgbClr val="800000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Action Plans </a:t>
            </a: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Benchmarks </a:t>
            </a:r>
          </a:p>
          <a:p>
            <a:pPr algn="ctr"/>
            <a:endParaRPr lang="en-US" dirty="0">
              <a:solidFill>
                <a:srgbClr val="319964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Goals </a:t>
            </a:r>
          </a:p>
          <a:p>
            <a:pPr algn="ctr"/>
            <a:r>
              <a:rPr lang="en-US" b="1" dirty="0">
                <a:solidFill>
                  <a:srgbClr val="0000FF"/>
                </a:solidFill>
                <a:latin typeface="Times New Roman"/>
              </a:rPr>
              <a:t>Current Reality </a:t>
            </a:r>
          </a:p>
          <a:p>
            <a:pPr algn="ctr"/>
            <a:endParaRPr lang="en-US" dirty="0">
              <a:solidFill>
                <a:srgbClr val="0000FF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Mission</a:t>
            </a: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 </a:t>
            </a: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Shared Vision </a:t>
            </a:r>
          </a:p>
          <a:p>
            <a:pPr algn="ctr"/>
            <a:endParaRPr lang="en-US" dirty="0">
              <a:solidFill>
                <a:srgbClr val="319964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Shared Core Beliefs 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590800" y="1676400"/>
            <a:ext cx="4038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743200" y="6019800"/>
            <a:ext cx="4038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590800" y="1676400"/>
            <a:ext cx="4191000" cy="4343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743200" y="1676400"/>
            <a:ext cx="3886200" cy="4343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76600" y="2362200"/>
            <a:ext cx="2743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962400" y="3124200"/>
            <a:ext cx="1371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038600" y="4572000"/>
            <a:ext cx="1295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581400" y="5105400"/>
            <a:ext cx="228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119820" y="6017491"/>
            <a:ext cx="29805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© 1991 Arkansas Leadership Academy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University of Arkansas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All Rights Reserved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6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Beliefs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4400"/>
            <a:ext cx="7520940" cy="3579849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What do </a:t>
            </a:r>
            <a:r>
              <a:rPr lang="en-US" sz="2400" u="sng" dirty="0" smtClean="0"/>
              <a:t>we</a:t>
            </a:r>
            <a:r>
              <a:rPr lang="en-US" sz="2400" dirty="0" smtClean="0"/>
              <a:t> believe?</a:t>
            </a:r>
          </a:p>
          <a:p>
            <a:r>
              <a:rPr lang="en-US" dirty="0" smtClean="0"/>
              <a:t>Statement of Core Beliefs</a:t>
            </a:r>
          </a:p>
          <a:p>
            <a:r>
              <a:rPr lang="en-US" b="0" dirty="0" smtClean="0">
                <a:latin typeface="TimesNewRoman"/>
              </a:rPr>
              <a:t>A </a:t>
            </a:r>
            <a:r>
              <a:rPr lang="en-US" b="0" dirty="0">
                <a:latin typeface="TimesNewRoman"/>
              </a:rPr>
              <a:t>list of 15 – 24 statements that captured </a:t>
            </a:r>
            <a:r>
              <a:rPr lang="en-US" dirty="0">
                <a:latin typeface="TimesNewRoman"/>
              </a:rPr>
              <a:t>widely shared beliefs </a:t>
            </a:r>
            <a:r>
              <a:rPr lang="en-US" b="0" dirty="0">
                <a:latin typeface="TimesNewRoman"/>
              </a:rPr>
              <a:t>about the</a:t>
            </a:r>
          </a:p>
          <a:p>
            <a:r>
              <a:rPr lang="en-US" b="0" dirty="0">
                <a:latin typeface="TimesNewRoman"/>
              </a:rPr>
              <a:t>organization’s </a:t>
            </a:r>
            <a:r>
              <a:rPr lang="en-US" dirty="0">
                <a:latin typeface="TimesNewRoman"/>
              </a:rPr>
              <a:t>customers</a:t>
            </a:r>
            <a:r>
              <a:rPr lang="en-US" b="0" dirty="0">
                <a:latin typeface="TimesNewRoman"/>
              </a:rPr>
              <a:t>, how those customers should be </a:t>
            </a:r>
            <a:r>
              <a:rPr lang="en-US" dirty="0">
                <a:latin typeface="TimesNewRoman"/>
              </a:rPr>
              <a:t>served and treated</a:t>
            </a:r>
            <a:r>
              <a:rPr lang="en-US" b="0" dirty="0">
                <a:latin typeface="TimesNewRoman"/>
              </a:rPr>
              <a:t>,</a:t>
            </a:r>
          </a:p>
          <a:p>
            <a:r>
              <a:rPr lang="en-US" b="0" dirty="0">
                <a:latin typeface="TimesNewRoman"/>
              </a:rPr>
              <a:t>and how the organization should be </a:t>
            </a:r>
            <a:r>
              <a:rPr lang="en-US" dirty="0">
                <a:latin typeface="TimesNewRoman"/>
              </a:rPr>
              <a:t>structured, operated, and connected </a:t>
            </a:r>
            <a:r>
              <a:rPr lang="en-US" b="0" dirty="0">
                <a:latin typeface="TimesNewRoman"/>
              </a:rPr>
              <a:t>to</a:t>
            </a:r>
          </a:p>
          <a:p>
            <a:r>
              <a:rPr lang="en-US" b="0" dirty="0">
                <a:latin typeface="TimesNewRoman"/>
              </a:rPr>
              <a:t>its </a:t>
            </a:r>
            <a:r>
              <a:rPr lang="en-US" b="0" dirty="0" smtClean="0">
                <a:latin typeface="TimesNewRoman"/>
              </a:rPr>
              <a:t>surroundings </a:t>
            </a:r>
            <a:r>
              <a:rPr lang="en-US" b="0" dirty="0">
                <a:latin typeface="TimesNewRoman"/>
              </a:rPr>
              <a:t>in meeting customers needs. Approximately 1 – 2 pages</a:t>
            </a:r>
            <a:r>
              <a:rPr lang="en-US" b="0" dirty="0" smtClean="0">
                <a:latin typeface="TimesNewRoman"/>
              </a:rPr>
              <a:t>.</a:t>
            </a:r>
          </a:p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What do we believe about adult learning?</a:t>
            </a:r>
          </a:p>
          <a:p>
            <a:pPr algn="ctr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Activities:</a:t>
            </a:r>
          </a:p>
          <a:p>
            <a:pPr algn="ctr"/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All-on-the-Wall</a:t>
            </a:r>
          </a:p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Fist- to- Five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Arkansas Leadership Academy - AASCD Conference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66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All-on-the-Wall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53400" cy="5287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u="sng" dirty="0" smtClean="0"/>
              <a:t>Purpose: </a:t>
            </a:r>
            <a:r>
              <a:rPr lang="en-US" sz="2400" dirty="0" smtClean="0"/>
              <a:t>give everyone voice and increase buy-in, identify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COMMON beliefs/values</a:t>
            </a:r>
          </a:p>
          <a:p>
            <a:pPr marL="0" indent="0">
              <a:buNone/>
            </a:pPr>
            <a:endParaRPr lang="en-US" sz="2400" u="sng" dirty="0" smtClean="0"/>
          </a:p>
          <a:p>
            <a:pPr marL="0" indent="0">
              <a:buNone/>
            </a:pPr>
            <a:r>
              <a:rPr lang="en-US" sz="2400" u="sng" dirty="0" smtClean="0"/>
              <a:t>Process: </a:t>
            </a:r>
            <a:r>
              <a:rPr lang="en-US" sz="2400" dirty="0" smtClean="0"/>
              <a:t>Individual -&gt;pairs -&gt;small groups -&gt;whole group</a:t>
            </a:r>
          </a:p>
          <a:p>
            <a:pPr marL="0" indent="0">
              <a:buNone/>
            </a:pPr>
            <a:endParaRPr lang="en-US" sz="2400" u="sng" dirty="0" smtClean="0"/>
          </a:p>
          <a:p>
            <a:pPr marL="0" indent="0">
              <a:buNone/>
            </a:pPr>
            <a:r>
              <a:rPr lang="en-US" sz="2400" u="sng" dirty="0" smtClean="0"/>
              <a:t>Materials: </a:t>
            </a:r>
            <a:r>
              <a:rPr lang="en-US" sz="2400" dirty="0" smtClean="0"/>
              <a:t>scratch paper, 5X7 cards, dark markers, tape &amp; wall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space OR storyboard and pins</a:t>
            </a:r>
          </a:p>
          <a:p>
            <a:pPr marL="0" indent="0">
              <a:buNone/>
            </a:pPr>
            <a:endParaRPr lang="en-US" sz="2400" u="sng" dirty="0" smtClean="0"/>
          </a:p>
          <a:p>
            <a:pPr marL="0" indent="0">
              <a:buNone/>
            </a:pPr>
            <a:r>
              <a:rPr lang="en-US" sz="2400" u="sng" dirty="0" smtClean="0"/>
              <a:t>Facilitator: </a:t>
            </a:r>
            <a:r>
              <a:rPr lang="en-US" sz="2400" dirty="0" smtClean="0"/>
              <a:t>check for understanding, clustering, frequency,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participation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058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Fist-to-Five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9831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Purpose: </a:t>
            </a:r>
            <a:r>
              <a:rPr lang="en-US" dirty="0" smtClean="0"/>
              <a:t>consensus and buy-in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 = full agreement – YES!!!</a:t>
            </a:r>
          </a:p>
          <a:p>
            <a:pPr marL="0" indent="0">
              <a:buNone/>
            </a:pPr>
            <a:r>
              <a:rPr lang="en-US" dirty="0" smtClean="0"/>
              <a:t>      4 = agree - yes</a:t>
            </a:r>
          </a:p>
          <a:p>
            <a:pPr marL="0" indent="0">
              <a:buNone/>
            </a:pPr>
            <a:r>
              <a:rPr lang="en-US" dirty="0" smtClean="0"/>
              <a:t>            3 = not sure, but will agree - OK</a:t>
            </a:r>
          </a:p>
          <a:p>
            <a:pPr marL="0" indent="0">
              <a:buNone/>
            </a:pPr>
            <a:r>
              <a:rPr lang="en-US" dirty="0" smtClean="0"/>
              <a:t>                  2 = disagree – not really</a:t>
            </a:r>
          </a:p>
          <a:p>
            <a:pPr marL="0" indent="0">
              <a:buNone/>
            </a:pPr>
            <a:r>
              <a:rPr lang="en-US" dirty="0" smtClean="0"/>
              <a:t>                        1 = no</a:t>
            </a:r>
          </a:p>
          <a:p>
            <a:pPr marL="0" indent="0">
              <a:buNone/>
            </a:pPr>
            <a:r>
              <a:rPr lang="en-US" dirty="0" smtClean="0"/>
              <a:t>                              0 = will push against it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300" u="sng" dirty="0" smtClean="0"/>
              <a:t>Process: </a:t>
            </a:r>
            <a:r>
              <a:rPr lang="en-US" sz="3300" dirty="0" smtClean="0"/>
              <a:t>Show </a:t>
            </a:r>
            <a:r>
              <a:rPr lang="en-US" sz="3300" dirty="0"/>
              <a:t>fingers on level of agreement. </a:t>
            </a:r>
            <a:endParaRPr lang="en-US" sz="3300" dirty="0" smtClean="0"/>
          </a:p>
          <a:p>
            <a:pPr marL="0" indent="0">
              <a:buNone/>
            </a:pPr>
            <a:r>
              <a:rPr lang="en-US" sz="3300" u="sng" dirty="0" smtClean="0"/>
              <a:t>Facilitator: </a:t>
            </a:r>
            <a:r>
              <a:rPr lang="en-US" sz="3300" dirty="0" smtClean="0"/>
              <a:t>If </a:t>
            </a:r>
            <a:r>
              <a:rPr lang="en-US" sz="3300" dirty="0"/>
              <a:t>not all 4-5, keep processing or </a:t>
            </a:r>
            <a:r>
              <a:rPr lang="en-US" sz="3300" dirty="0" smtClean="0"/>
              <a:t>omit from</a:t>
            </a:r>
          </a:p>
          <a:p>
            <a:pPr marL="0" indent="0">
              <a:buNone/>
            </a:pPr>
            <a:r>
              <a:rPr lang="en-US" sz="3300" dirty="0"/>
              <a:t> </a:t>
            </a:r>
            <a:r>
              <a:rPr lang="en-US" sz="3300" dirty="0" smtClean="0"/>
              <a:t>                   COMMON beliefs.</a:t>
            </a:r>
            <a:endParaRPr lang="en-US" sz="33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869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81000"/>
            <a:ext cx="815340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000" dirty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en-US" sz="14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800" b="1" dirty="0">
                <a:solidFill>
                  <a:srgbClr val="000080"/>
                </a:solidFill>
                <a:latin typeface="Times New Roman"/>
              </a:rPr>
              <a:t>“HOURGLASS” MODEL OF STRATEGIC PLANNING</a:t>
            </a:r>
          </a:p>
          <a:p>
            <a:r>
              <a:rPr lang="en-US" sz="1600" b="1" dirty="0">
                <a:solidFill>
                  <a:srgbClr val="000080"/>
                </a:solidFill>
                <a:latin typeface="Times New Roman"/>
              </a:rPr>
              <a:t> </a:t>
            </a:r>
            <a:endParaRPr lang="en-US" sz="1600" dirty="0">
              <a:solidFill>
                <a:srgbClr val="000080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Results </a:t>
            </a: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Short Term Results </a:t>
            </a:r>
          </a:p>
          <a:p>
            <a:pPr algn="ctr"/>
            <a:endParaRPr lang="en-US" dirty="0">
              <a:solidFill>
                <a:srgbClr val="800000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Action Plans </a:t>
            </a: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Benchmarks </a:t>
            </a:r>
          </a:p>
          <a:p>
            <a:pPr algn="ctr"/>
            <a:endParaRPr lang="en-US" dirty="0">
              <a:solidFill>
                <a:srgbClr val="319964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Goals </a:t>
            </a:r>
          </a:p>
          <a:p>
            <a:pPr algn="ctr"/>
            <a:r>
              <a:rPr lang="en-US" b="1" dirty="0">
                <a:solidFill>
                  <a:srgbClr val="0000FF"/>
                </a:solidFill>
                <a:latin typeface="Times New Roman"/>
              </a:rPr>
              <a:t>Current Reality </a:t>
            </a:r>
          </a:p>
          <a:p>
            <a:pPr algn="ctr"/>
            <a:endParaRPr lang="en-US" dirty="0">
              <a:solidFill>
                <a:srgbClr val="0000FF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Mission</a:t>
            </a:r>
          </a:p>
          <a:p>
            <a:pPr algn="ctr"/>
            <a:r>
              <a:rPr lang="en-US" dirty="0">
                <a:solidFill>
                  <a:srgbClr val="FF6400"/>
                </a:solidFill>
                <a:latin typeface="Times New Roman"/>
              </a:rPr>
              <a:t> </a:t>
            </a:r>
          </a:p>
          <a:p>
            <a:pPr algn="ctr"/>
            <a:r>
              <a:rPr lang="en-US" dirty="0">
                <a:solidFill>
                  <a:srgbClr val="319964"/>
                </a:solidFill>
                <a:latin typeface="Times New Roman"/>
              </a:rPr>
              <a:t>Shared Vision </a:t>
            </a:r>
          </a:p>
          <a:p>
            <a:pPr algn="ctr"/>
            <a:endParaRPr lang="en-US" dirty="0">
              <a:solidFill>
                <a:srgbClr val="319964"/>
              </a:solidFill>
              <a:latin typeface="Times New Roman"/>
            </a:endParaRPr>
          </a:p>
          <a:p>
            <a:pPr algn="ctr"/>
            <a:r>
              <a:rPr lang="en-US" dirty="0">
                <a:solidFill>
                  <a:srgbClr val="800000"/>
                </a:solidFill>
                <a:latin typeface="Times New Roman"/>
              </a:rPr>
              <a:t>Shared Core Beliefs 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590800" y="1676400"/>
            <a:ext cx="4038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743200" y="6019800"/>
            <a:ext cx="4038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590800" y="1676400"/>
            <a:ext cx="4191000" cy="4343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743200" y="1676400"/>
            <a:ext cx="3886200" cy="4343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76600" y="2362200"/>
            <a:ext cx="2743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962400" y="3124200"/>
            <a:ext cx="1371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038600" y="4572000"/>
            <a:ext cx="1295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581400" y="5105400"/>
            <a:ext cx="228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119820" y="6017491"/>
            <a:ext cx="29805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© 1991 Arkansas Leadership Academy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University of Arkansas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All Rights Reserved</a:t>
            </a:r>
          </a:p>
        </p:txBody>
      </p:sp>
      <p:sp>
        <p:nvSpPr>
          <p:cNvPr id="7" name="Curved Right Arrow 6"/>
          <p:cNvSpPr/>
          <p:nvPr/>
        </p:nvSpPr>
        <p:spPr>
          <a:xfrm rot="8965249">
            <a:off x="6248400" y="4340912"/>
            <a:ext cx="762000" cy="9906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urved Right Arrow 12"/>
          <p:cNvSpPr/>
          <p:nvPr/>
        </p:nvSpPr>
        <p:spPr>
          <a:xfrm rot="8965249">
            <a:off x="6248399" y="4340911"/>
            <a:ext cx="762000" cy="9906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Arkansas Leadership Academy - AASCD Conference 2011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72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1789</TotalTime>
  <Words>1285</Words>
  <Application>Microsoft Office PowerPoint</Application>
  <PresentationFormat>On-screen Show (4:3)</PresentationFormat>
  <Paragraphs>308</Paragraphs>
  <Slides>26</Slides>
  <Notes>10</Notes>
  <HiddenSlides>1</HiddenSlides>
  <MMClips>1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Angles</vt:lpstr>
      <vt:lpstr>Office Theme</vt:lpstr>
      <vt:lpstr>Establishing the  Vision, Mission, and Goals of a PLC</vt:lpstr>
      <vt:lpstr>Who are we?</vt:lpstr>
      <vt:lpstr>  Why are we here?</vt:lpstr>
      <vt:lpstr>Dufour, dufour, &amp; Eaker</vt:lpstr>
      <vt:lpstr>Slide 5</vt:lpstr>
      <vt:lpstr>Beliefs</vt:lpstr>
      <vt:lpstr>All-on-the-Wall</vt:lpstr>
      <vt:lpstr>Fist-to-Five</vt:lpstr>
      <vt:lpstr>Slide 9</vt:lpstr>
      <vt:lpstr>Vision http://www.youtube.com/watch?v=Q_CFXIlsuc0  </vt:lpstr>
      <vt:lpstr>Vision</vt:lpstr>
      <vt:lpstr>VISION</vt:lpstr>
      <vt:lpstr>Vision statement</vt:lpstr>
      <vt:lpstr>Brainstorming</vt:lpstr>
      <vt:lpstr>Capturing a Vision</vt:lpstr>
      <vt:lpstr>Slide 16</vt:lpstr>
      <vt:lpstr>mission</vt:lpstr>
      <vt:lpstr>mission</vt:lpstr>
      <vt:lpstr>MISSION</vt:lpstr>
      <vt:lpstr>Slide 20</vt:lpstr>
      <vt:lpstr>Slide 21</vt:lpstr>
      <vt:lpstr>gOALS</vt:lpstr>
      <vt:lpstr>Slide 23</vt:lpstr>
      <vt:lpstr>  How Did we do?</vt:lpstr>
      <vt:lpstr>References</vt:lpstr>
      <vt:lpstr>Contact Information</vt:lpstr>
    </vt:vector>
  </TitlesOfParts>
  <Company>University of Arkansas - COEHP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Establishing the  Vision, Mission, and Goals of a PLC</dc:title>
  <dc:creator>Windows User</dc:creator>
  <cp:lastModifiedBy>Lisa Huff</cp:lastModifiedBy>
  <cp:revision>52</cp:revision>
  <cp:lastPrinted>2011-06-08T19:30:03Z</cp:lastPrinted>
  <dcterms:created xsi:type="dcterms:W3CDTF">2011-06-08T14:33:17Z</dcterms:created>
  <dcterms:modified xsi:type="dcterms:W3CDTF">2011-06-21T13:57:14Z</dcterms:modified>
</cp:coreProperties>
</file>